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82" r:id="rId3"/>
    <p:sldId id="308" r:id="rId4"/>
    <p:sldId id="328" r:id="rId5"/>
    <p:sldId id="333" r:id="rId6"/>
    <p:sldId id="326" r:id="rId7"/>
    <p:sldId id="341" r:id="rId8"/>
    <p:sldId id="342" r:id="rId9"/>
    <p:sldId id="304" r:id="rId10"/>
    <p:sldId id="340" r:id="rId11"/>
    <p:sldId id="305" r:id="rId12"/>
    <p:sldId id="325" r:id="rId13"/>
    <p:sldId id="329" r:id="rId14"/>
    <p:sldId id="330" r:id="rId15"/>
    <p:sldId id="331" r:id="rId16"/>
    <p:sldId id="332" r:id="rId17"/>
    <p:sldId id="258" r:id="rId18"/>
    <p:sldId id="261" r:id="rId19"/>
    <p:sldId id="300" r:id="rId20"/>
    <p:sldId id="257" r:id="rId21"/>
    <p:sldId id="259" r:id="rId22"/>
    <p:sldId id="337" r:id="rId23"/>
    <p:sldId id="260" r:id="rId24"/>
    <p:sldId id="338" r:id="rId25"/>
    <p:sldId id="263" r:id="rId26"/>
    <p:sldId id="339" r:id="rId27"/>
    <p:sldId id="262" r:id="rId28"/>
    <p:sldId id="335" r:id="rId29"/>
    <p:sldId id="336" r:id="rId30"/>
    <p:sldId id="334" r:id="rId31"/>
    <p:sldId id="264" r:id="rId32"/>
    <p:sldId id="266" r:id="rId33"/>
    <p:sldId id="267" r:id="rId34"/>
    <p:sldId id="270" r:id="rId35"/>
    <p:sldId id="268" r:id="rId36"/>
    <p:sldId id="269" r:id="rId37"/>
    <p:sldId id="271" r:id="rId38"/>
    <p:sldId id="272" r:id="rId39"/>
    <p:sldId id="273" r:id="rId40"/>
    <p:sldId id="274" r:id="rId41"/>
    <p:sldId id="275" r:id="rId42"/>
    <p:sldId id="276" r:id="rId43"/>
    <p:sldId id="277" r:id="rId44"/>
    <p:sldId id="278" r:id="rId45"/>
    <p:sldId id="279" r:id="rId46"/>
    <p:sldId id="280"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281" r:id="rId64"/>
    <p:sldId id="299" r:id="rId65"/>
    <p:sldId id="343" r:id="rId66"/>
  </p:sldIdLst>
  <p:sldSz cx="9144000" cy="6858000" type="screen4x3"/>
  <p:notesSz cx="6858000" cy="9144000"/>
  <p:defaultTextStyle>
    <a:defPPr>
      <a:defRPr lang="en-US"/>
    </a:defPPr>
    <a:lvl1pPr algn="l" rtl="0" fontAlgn="base">
      <a:spcBef>
        <a:spcPct val="0"/>
      </a:spcBef>
      <a:spcAft>
        <a:spcPct val="0"/>
      </a:spcAft>
      <a:defRPr sz="12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0A98"/>
    <a:srgbClr val="053F4B"/>
    <a:srgbClr val="0D044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97" autoAdjust="0"/>
    <p:restoredTop sz="94660"/>
  </p:normalViewPr>
  <p:slideViewPr>
    <p:cSldViewPr>
      <p:cViewPr varScale="1">
        <p:scale>
          <a:sx n="76" d="100"/>
          <a:sy n="76" d="100"/>
        </p:scale>
        <p:origin x="-768" y="-84"/>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1239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5B4B80B8-1F57-4A6C-88C1-7CD83FDE385E}" type="datetimeFigureOut">
              <a:rPr lang="en-US"/>
              <a:pPr/>
              <a:t>9/26/2011</a:t>
            </a:fld>
            <a:endParaRPr lang="en-US"/>
          </a:p>
        </p:txBody>
      </p:sp>
      <p:sp>
        <p:nvSpPr>
          <p:cNvPr id="123908"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239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39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a:lvl1pPr>
          </a:lstStyle>
          <a:p>
            <a:endParaRPr lang="en-US"/>
          </a:p>
        </p:txBody>
      </p:sp>
      <p:sp>
        <p:nvSpPr>
          <p:cNvPr id="1239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lvl1pPr>
          </a:lstStyle>
          <a:p>
            <a:fld id="{CBE3A09E-D2A7-49E9-93A2-6DD4784428C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Rot="1" noChangeArrowheads="1" noTextEdit="1"/>
          </p:cNvSpPr>
          <p:nvPr>
            <p:ph type="sldImg"/>
          </p:nvPr>
        </p:nvSpPr>
        <p:spPr>
          <a:ln/>
        </p:spPr>
      </p:sp>
      <p:sp>
        <p:nvSpPr>
          <p:cNvPr id="12493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Slide Number Placeholder 5"/>
          <p:cNvSpPr>
            <a:spLocks noGrp="1"/>
          </p:cNvSpPr>
          <p:nvPr>
            <p:ph type="sldNum" sz="quarter" idx="10"/>
          </p:nvPr>
        </p:nvSpPr>
        <p:spPr>
          <a:ln/>
        </p:spPr>
        <p:txBody>
          <a:bodyPr/>
          <a:lstStyle>
            <a:lvl1pPr>
              <a:defRPr/>
            </a:lvl1pPr>
          </a:lstStyle>
          <a:p>
            <a:pPr>
              <a:defRPr/>
            </a:pPr>
            <a:fld id="{FBB35312-C97B-48F5-8013-80E75935C74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Date Placeholder 3"/>
          <p:cNvSpPr>
            <a:spLocks noGrp="1"/>
          </p:cNvSpPr>
          <p:nvPr>
            <p:ph type="dt" sz="half" idx="12"/>
          </p:nvPr>
        </p:nvSpPr>
        <p:spPr/>
        <p:txBody>
          <a:bodyPr/>
          <a:lstStyle>
            <a:lvl1pPr>
              <a:defRPr/>
            </a:lvl1pPr>
          </a:lstStyle>
          <a:p>
            <a:pPr>
              <a:defRPr/>
            </a:pPr>
            <a:fld id="{A73277A1-7488-4B52-9AFA-81BA1674F3A4}" type="datetime1">
              <a:rPr lang="en-US"/>
              <a:pPr>
                <a:defRPr/>
              </a:pPr>
              <a:t>9/26/2011</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4309A494-329B-422F-B0E8-E59B84672ADB}"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Date Placeholder 3"/>
          <p:cNvSpPr>
            <a:spLocks noGrp="1"/>
          </p:cNvSpPr>
          <p:nvPr>
            <p:ph type="dt" sz="half" idx="12"/>
          </p:nvPr>
        </p:nvSpPr>
        <p:spPr/>
        <p:txBody>
          <a:bodyPr/>
          <a:lstStyle>
            <a:lvl1pPr>
              <a:defRPr/>
            </a:lvl1pPr>
          </a:lstStyle>
          <a:p>
            <a:pPr>
              <a:defRPr/>
            </a:pPr>
            <a:fld id="{41370AF0-CE79-46E0-99D2-37E89EB824D4}" type="datetime1">
              <a:rPr lang="en-US"/>
              <a:pPr>
                <a:defRPr/>
              </a:pPr>
              <a:t>9/26/2011</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410DA28F-4794-460E-B82E-4CD6EE8C76FB}"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Date Placeholder 3"/>
          <p:cNvSpPr>
            <a:spLocks noGrp="1"/>
          </p:cNvSpPr>
          <p:nvPr>
            <p:ph type="dt" sz="half" idx="12"/>
          </p:nvPr>
        </p:nvSpPr>
        <p:spPr/>
        <p:txBody>
          <a:bodyPr/>
          <a:lstStyle>
            <a:lvl1pPr>
              <a:defRPr/>
            </a:lvl1pPr>
          </a:lstStyle>
          <a:p>
            <a:pPr>
              <a:defRPr/>
            </a:pPr>
            <a:fld id="{090BE16D-BC8E-4694-9AA7-3EE998DA0E32}" type="datetime1">
              <a:rPr lang="en-US"/>
              <a:pPr>
                <a:defRPr/>
              </a:pPr>
              <a:t>9/26/2011</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7620000" cy="4800600"/>
          </a:xfrm>
        </p:spPr>
        <p:txBody>
          <a:bodyPr/>
          <a:lstStyle/>
          <a:p>
            <a:pPr lvl="0"/>
            <a:endParaRPr lang="en-US" noProof="0"/>
          </a:p>
        </p:txBody>
      </p:sp>
      <p:sp>
        <p:nvSpPr>
          <p:cNvPr id="4" name="Slide Number Placeholder 5"/>
          <p:cNvSpPr>
            <a:spLocks noGrp="1"/>
          </p:cNvSpPr>
          <p:nvPr>
            <p:ph type="sldNum" sz="quarter" idx="10"/>
          </p:nvPr>
        </p:nvSpPr>
        <p:spPr>
          <a:ln/>
        </p:spPr>
        <p:txBody>
          <a:bodyPr/>
          <a:lstStyle>
            <a:lvl1pPr>
              <a:defRPr/>
            </a:lvl1pPr>
          </a:lstStyle>
          <a:p>
            <a:pPr>
              <a:defRPr/>
            </a:pPr>
            <a:fld id="{98A016A7-09E6-419E-B82C-859D61534E9E}"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Date Placeholder 3"/>
          <p:cNvSpPr>
            <a:spLocks noGrp="1"/>
          </p:cNvSpPr>
          <p:nvPr>
            <p:ph type="dt" sz="half" idx="12"/>
          </p:nvPr>
        </p:nvSpPr>
        <p:spPr/>
        <p:txBody>
          <a:bodyPr/>
          <a:lstStyle>
            <a:lvl1pPr>
              <a:defRPr/>
            </a:lvl1pPr>
          </a:lstStyle>
          <a:p>
            <a:pPr>
              <a:defRPr/>
            </a:pPr>
            <a:fld id="{1B5DEBF4-15CC-4002-B135-DA3841F6693A}" type="datetime1">
              <a:rPr lang="en-US"/>
              <a:pPr>
                <a:defRPr/>
              </a:pPr>
              <a:t>9/26/2011</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3733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43400" y="1600200"/>
            <a:ext cx="3733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8531225" y="5648325"/>
            <a:ext cx="549275" cy="396875"/>
          </a:xfrm>
        </p:spPr>
        <p:txBody>
          <a:bodyPr/>
          <a:lstStyle>
            <a:lvl1pPr>
              <a:defRPr/>
            </a:lvl1pPr>
          </a:lstStyle>
          <a:p>
            <a:pPr>
              <a:defRPr/>
            </a:pPr>
            <a:fld id="{4AEEAF81-E2F9-4FCE-8425-875E549DCF90}" type="slidenum">
              <a:rPr lang="en-US"/>
              <a:pPr>
                <a:defRPr/>
              </a:pPr>
              <a:t>‹#›</a:t>
            </a:fld>
            <a:endParaRPr lang="en-US"/>
          </a:p>
        </p:txBody>
      </p:sp>
      <p:sp>
        <p:nvSpPr>
          <p:cNvPr id="6" name="Footer Placeholder 5"/>
          <p:cNvSpPr>
            <a:spLocks noGrp="1"/>
          </p:cNvSpPr>
          <p:nvPr>
            <p:ph type="ftr" sz="quarter" idx="11"/>
          </p:nvPr>
        </p:nvSpPr>
        <p:spPr>
          <a:xfrm rot="16200000">
            <a:off x="7587456" y="4048919"/>
            <a:ext cx="2366963" cy="365125"/>
          </a:xfrm>
        </p:spPr>
        <p:txBody>
          <a:bodyPr/>
          <a:lstStyle>
            <a:lvl1pPr>
              <a:defRPr/>
            </a:lvl1pPr>
          </a:lstStyle>
          <a:p>
            <a:endParaRPr lang="en-US"/>
          </a:p>
        </p:txBody>
      </p:sp>
      <p:sp>
        <p:nvSpPr>
          <p:cNvPr id="7" name="Date Placeholder 6"/>
          <p:cNvSpPr>
            <a:spLocks noGrp="1"/>
          </p:cNvSpPr>
          <p:nvPr>
            <p:ph type="dt" sz="half" idx="12"/>
          </p:nvPr>
        </p:nvSpPr>
        <p:spPr>
          <a:xfrm rot="16200000">
            <a:off x="7551738" y="1646237"/>
            <a:ext cx="2438400" cy="365125"/>
          </a:xfrm>
        </p:spPr>
        <p:txBody>
          <a:bodyPr/>
          <a:lstStyle>
            <a:lvl1pPr>
              <a:defRPr/>
            </a:lvl1pPr>
          </a:lstStyle>
          <a:p>
            <a:pPr>
              <a:defRPr/>
            </a:pPr>
            <a:fld id="{FEA78B1F-2CD0-4082-AD89-ADB5137E9ACD}" type="datetime1">
              <a:rPr lang="en-US"/>
              <a:pPr>
                <a:defRPr/>
              </a:pPr>
              <a:t>9/26/2011</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ln/>
        </p:spPr>
        <p:txBody>
          <a:bodyPr/>
          <a:lstStyle>
            <a:lvl1pPr>
              <a:defRPr/>
            </a:lvl1pPr>
          </a:lstStyle>
          <a:p>
            <a:pPr>
              <a:defRPr/>
            </a:pPr>
            <a:fld id="{85D35D66-3E07-4BF0-B54D-2EF0077D5488}"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Date Placeholder 3"/>
          <p:cNvSpPr>
            <a:spLocks noGrp="1"/>
          </p:cNvSpPr>
          <p:nvPr>
            <p:ph type="dt" sz="half" idx="12"/>
          </p:nvPr>
        </p:nvSpPr>
        <p:spPr/>
        <p:txBody>
          <a:bodyPr/>
          <a:lstStyle>
            <a:lvl1pPr>
              <a:defRPr/>
            </a:lvl1pPr>
          </a:lstStyle>
          <a:p>
            <a:pPr>
              <a:defRPr/>
            </a:pPr>
            <a:fld id="{128F4654-16DC-4D70-ADD8-B5AB64A9954B}" type="datetime1">
              <a:rPr lang="en-US"/>
              <a:pPr>
                <a:defRPr/>
              </a:pPr>
              <a:t>9/26/2011</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a:ln/>
        </p:spPr>
        <p:txBody>
          <a:bodyPr/>
          <a:lstStyle>
            <a:lvl1pPr>
              <a:defRPr/>
            </a:lvl1pPr>
          </a:lstStyle>
          <a:p>
            <a:pPr>
              <a:defRPr/>
            </a:pPr>
            <a:fld id="{35FF0834-702F-4054-80C2-1D67F490DCA1}"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Date Placeholder 3"/>
          <p:cNvSpPr>
            <a:spLocks noGrp="1"/>
          </p:cNvSpPr>
          <p:nvPr>
            <p:ph type="dt" sz="half" idx="12"/>
          </p:nvPr>
        </p:nvSpPr>
        <p:spPr/>
        <p:txBody>
          <a:bodyPr/>
          <a:lstStyle>
            <a:lvl1pPr>
              <a:defRPr/>
            </a:lvl1pPr>
          </a:lstStyle>
          <a:p>
            <a:pPr>
              <a:defRPr/>
            </a:pPr>
            <a:fld id="{FE7DA17E-5953-4465-A24C-4A6A8A521276}" type="datetime1">
              <a:rPr lang="en-US"/>
              <a:pPr>
                <a:defRPr/>
              </a:pPr>
              <a:t>9/26/2011</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ln/>
        </p:spPr>
        <p:txBody>
          <a:bodyPr/>
          <a:lstStyle>
            <a:lvl1pPr>
              <a:defRPr/>
            </a:lvl1pPr>
          </a:lstStyle>
          <a:p>
            <a:pPr>
              <a:defRPr/>
            </a:pPr>
            <a:fld id="{D7DE011D-F3A2-4DAF-9CA1-673B09CB49CF}" type="slidenum">
              <a:rPr lang="en-US"/>
              <a:pPr>
                <a:defRPr/>
              </a:pPr>
              <a:t>‹#›</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Date Placeholder 3"/>
          <p:cNvSpPr>
            <a:spLocks noGrp="1"/>
          </p:cNvSpPr>
          <p:nvPr>
            <p:ph type="dt" sz="half" idx="12"/>
          </p:nvPr>
        </p:nvSpPr>
        <p:spPr/>
        <p:txBody>
          <a:bodyPr/>
          <a:lstStyle>
            <a:lvl1pPr>
              <a:defRPr/>
            </a:lvl1pPr>
          </a:lstStyle>
          <a:p>
            <a:pPr>
              <a:defRPr/>
            </a:pPr>
            <a:fld id="{5E701BE2-52D6-4CD8-A7C1-C5092CFE6DC6}" type="datetime1">
              <a:rPr lang="en-US"/>
              <a:pPr>
                <a:defRPr/>
              </a:pPr>
              <a:t>9/26/2011</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a:ln/>
        </p:spPr>
        <p:txBody>
          <a:bodyPr/>
          <a:lstStyle>
            <a:lvl1pPr>
              <a:defRPr/>
            </a:lvl1pPr>
          </a:lstStyle>
          <a:p>
            <a:pPr>
              <a:defRPr/>
            </a:pPr>
            <a:fld id="{E44B600B-F11F-4FA7-850D-AB32AA9C4A81}" type="slidenum">
              <a:rPr lang="en-US"/>
              <a:pPr>
                <a:defRPr/>
              </a:pPr>
              <a:t>‹#›</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Date Placeholder 3"/>
          <p:cNvSpPr>
            <a:spLocks noGrp="1"/>
          </p:cNvSpPr>
          <p:nvPr>
            <p:ph type="dt" sz="half" idx="12"/>
          </p:nvPr>
        </p:nvSpPr>
        <p:spPr/>
        <p:txBody>
          <a:bodyPr/>
          <a:lstStyle>
            <a:lvl1pPr>
              <a:defRPr/>
            </a:lvl1pPr>
          </a:lstStyle>
          <a:p>
            <a:pPr>
              <a:defRPr/>
            </a:pPr>
            <a:fld id="{92C7E7A2-4D16-4189-A859-E22BE1DECCA2}" type="datetime1">
              <a:rPr lang="en-US"/>
              <a:pPr>
                <a:defRPr/>
              </a:pPr>
              <a:t>9/26/2011</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a:ln/>
        </p:spPr>
        <p:txBody>
          <a:bodyPr/>
          <a:lstStyle>
            <a:lvl1pPr>
              <a:defRPr/>
            </a:lvl1pPr>
          </a:lstStyle>
          <a:p>
            <a:pPr>
              <a:defRPr/>
            </a:pPr>
            <a:fld id="{FC18FAF8-9689-4379-83B7-4D6B318B306D}" type="slidenum">
              <a:rPr lang="en-US"/>
              <a:pPr>
                <a:defRPr/>
              </a:pPr>
              <a:t>‹#›</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Date Placeholder 3"/>
          <p:cNvSpPr>
            <a:spLocks noGrp="1"/>
          </p:cNvSpPr>
          <p:nvPr>
            <p:ph type="dt" sz="half" idx="12"/>
          </p:nvPr>
        </p:nvSpPr>
        <p:spPr/>
        <p:txBody>
          <a:bodyPr/>
          <a:lstStyle>
            <a:lvl1pPr>
              <a:defRPr/>
            </a:lvl1pPr>
          </a:lstStyle>
          <a:p>
            <a:pPr>
              <a:defRPr/>
            </a:pPr>
            <a:fld id="{A0CCB105-2455-41B7-B967-7F9216D00415}" type="datetime1">
              <a:rPr lang="en-US"/>
              <a:pPr>
                <a:defRPr/>
              </a:pPr>
              <a:t>9/26/2011</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ln/>
        </p:spPr>
        <p:txBody>
          <a:bodyPr/>
          <a:lstStyle>
            <a:lvl1pPr>
              <a:defRPr/>
            </a:lvl1pPr>
          </a:lstStyle>
          <a:p>
            <a:pPr>
              <a:defRPr/>
            </a:pPr>
            <a:fld id="{B8E5F4C3-8D4E-493E-917F-22A66F991B07}" type="slidenum">
              <a:rPr lang="en-US"/>
              <a:pPr>
                <a:defRPr/>
              </a:pPr>
              <a:t>‹#›</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Date Placeholder 3"/>
          <p:cNvSpPr>
            <a:spLocks noGrp="1"/>
          </p:cNvSpPr>
          <p:nvPr>
            <p:ph type="dt" sz="half" idx="12"/>
          </p:nvPr>
        </p:nvSpPr>
        <p:spPr/>
        <p:txBody>
          <a:bodyPr/>
          <a:lstStyle>
            <a:lvl1pPr>
              <a:defRPr/>
            </a:lvl1pPr>
          </a:lstStyle>
          <a:p>
            <a:pPr>
              <a:defRPr/>
            </a:pPr>
            <a:fld id="{989CDB52-778C-4183-B53D-DDAEE459F750}" type="datetime1">
              <a:rPr lang="en-US"/>
              <a:pPr>
                <a:defRPr/>
              </a:pPr>
              <a:t>9/26/2011</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4"/>
          </p:nvPr>
        </p:nvSpPr>
        <p:spPr>
          <a:ln/>
        </p:spPr>
        <p:txBody>
          <a:bodyPr/>
          <a:lstStyle>
            <a:lvl1pPr>
              <a:defRPr/>
            </a:lvl1pPr>
          </a:lstStyle>
          <a:p>
            <a:pPr>
              <a:defRPr/>
            </a:pPr>
            <a:fld id="{7D1BE5CD-FD9E-47A6-A07F-9886E61BC3AB}" type="slidenum">
              <a:rPr lang="en-US"/>
              <a:pPr>
                <a:defRPr/>
              </a:pPr>
              <a:t>‹#›</a:t>
            </a:fld>
            <a:endParaRPr lang="en-US"/>
          </a:p>
        </p:txBody>
      </p:sp>
      <p:sp>
        <p:nvSpPr>
          <p:cNvPr id="6" name="Footer Placeholder 4"/>
          <p:cNvSpPr>
            <a:spLocks noGrp="1"/>
          </p:cNvSpPr>
          <p:nvPr>
            <p:ph type="ftr" sz="quarter" idx="15"/>
          </p:nvPr>
        </p:nvSpPr>
        <p:spPr/>
        <p:txBody>
          <a:bodyPr/>
          <a:lstStyle>
            <a:lvl1pPr>
              <a:defRPr/>
            </a:lvl1pPr>
          </a:lstStyle>
          <a:p>
            <a:endParaRPr lang="en-US"/>
          </a:p>
        </p:txBody>
      </p:sp>
      <p:sp>
        <p:nvSpPr>
          <p:cNvPr id="7" name="Date Placeholder 3"/>
          <p:cNvSpPr>
            <a:spLocks noGrp="1"/>
          </p:cNvSpPr>
          <p:nvPr>
            <p:ph type="dt" sz="half" idx="16"/>
          </p:nvPr>
        </p:nvSpPr>
        <p:spPr/>
        <p:txBody>
          <a:bodyPr/>
          <a:lstStyle>
            <a:lvl1pPr>
              <a:defRPr/>
            </a:lvl1pPr>
          </a:lstStyle>
          <a:p>
            <a:pPr>
              <a:defRPr/>
            </a:pPr>
            <a:fld id="{4E514A1C-8E14-499E-8204-6B11E9FAB7A4}" type="datetime1">
              <a:rPr lang="en-US"/>
              <a:pPr>
                <a:defRPr/>
              </a:pPr>
              <a:t>9/26/2011</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a:ln/>
        </p:spPr>
        <p:txBody>
          <a:bodyPr/>
          <a:lstStyle>
            <a:lvl1pPr>
              <a:defRPr/>
            </a:lvl1pPr>
          </a:lstStyle>
          <a:p>
            <a:pPr>
              <a:defRPr/>
            </a:pPr>
            <a:fld id="{B8E6F17F-2703-4255-9403-9E9EC26E14D9}" type="slidenum">
              <a:rPr lang="en-US"/>
              <a:pPr>
                <a:defRPr/>
              </a:pPr>
              <a:t>‹#›</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Date Placeholder 3"/>
          <p:cNvSpPr>
            <a:spLocks noGrp="1"/>
          </p:cNvSpPr>
          <p:nvPr>
            <p:ph type="dt" sz="half" idx="12"/>
          </p:nvPr>
        </p:nvSpPr>
        <p:spPr/>
        <p:txBody>
          <a:bodyPr/>
          <a:lstStyle>
            <a:lvl1pPr>
              <a:defRPr/>
            </a:lvl1pPr>
          </a:lstStyle>
          <a:p>
            <a:pPr>
              <a:defRPr/>
            </a:pPr>
            <a:fld id="{6DA09F09-7371-4AE7-BADF-CD340C4E034E}" type="datetime1">
              <a:rPr lang="en-US"/>
              <a:pPr>
                <a:defRPr/>
              </a:pPr>
              <a:t>9/26/2011</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457200" y="1600200"/>
            <a:ext cx="76200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Slide Number Placeholder 5"/>
          <p:cNvSpPr>
            <a:spLocks noGrp="1"/>
          </p:cNvSpPr>
          <p:nvPr>
            <p:ph type="sldNum" sz="quarter" idx="4"/>
          </p:nvPr>
        </p:nvSpPr>
        <p:spPr>
          <a:xfrm>
            <a:off x="8531225" y="5648325"/>
            <a:ext cx="549275" cy="396875"/>
          </a:xfrm>
          <a:prstGeom prst="bracketPair">
            <a:avLst>
              <a:gd name="adj" fmla="val 17949"/>
            </a:avLst>
          </a:prstGeom>
          <a:ln w="19050">
            <a:solidFill>
              <a:srgbClr val="FFFFFF"/>
            </a:solidFill>
          </a:ln>
        </p:spPr>
        <p:txBody>
          <a:bodyPr vert="horz" lIns="0" tIns="0" rIns="0" bIns="0" rtlCol="0" anchor="ctr"/>
          <a:lstStyle>
            <a:lvl1pPr algn="ctr" fontAlgn="auto">
              <a:spcBef>
                <a:spcPts val="0"/>
              </a:spcBef>
              <a:spcAft>
                <a:spcPts val="0"/>
              </a:spcAft>
              <a:defRPr sz="1800">
                <a:solidFill>
                  <a:srgbClr val="FFFFFF"/>
                </a:solidFill>
                <a:latin typeface="+mn-lt"/>
                <a:cs typeface="+mn-cs"/>
              </a:defRPr>
            </a:lvl1pPr>
          </a:lstStyle>
          <a:p>
            <a:pPr>
              <a:defRPr/>
            </a:pPr>
            <a:fld id="{2390F45D-F842-4C9D-B7EB-E65349155E67}" type="slidenum">
              <a:rPr lang="en-US"/>
              <a:pPr>
                <a:defRPr/>
              </a:pPr>
              <a:t>‹#›</a:t>
            </a:fld>
            <a:endParaRPr lang="en-US"/>
          </a:p>
        </p:txBody>
      </p:sp>
      <p:sp>
        <p:nvSpPr>
          <p:cNvPr id="5" name="Footer Placeholder 4"/>
          <p:cNvSpPr>
            <a:spLocks noGrp="1"/>
          </p:cNvSpPr>
          <p:nvPr>
            <p:ph type="ftr" sz="quarter" idx="3"/>
          </p:nvPr>
        </p:nvSpPr>
        <p:spPr>
          <a:xfrm rot="16200000">
            <a:off x="7587456" y="4048919"/>
            <a:ext cx="2366963" cy="365125"/>
          </a:xfrm>
          <a:prstGeom prst="rect">
            <a:avLst/>
          </a:prstGeom>
        </p:spPr>
        <p:txBody>
          <a:bodyPr vert="horz" wrap="square" lIns="91440" tIns="45720" rIns="91440" bIns="45720" numCol="1" anchor="ctr" anchorCtr="0" compatLnSpc="1">
            <a:prstTxWarp prst="textNoShape">
              <a:avLst/>
            </a:prstTxWarp>
          </a:bodyPr>
          <a:lstStyle>
            <a:lvl1pPr algn="r">
              <a:defRPr>
                <a:solidFill>
                  <a:schemeClr val="bg2"/>
                </a:solidFill>
                <a:latin typeface="Calibri" pitchFamily="34" charset="0"/>
              </a:defRPr>
            </a:lvl1pPr>
          </a:lstStyle>
          <a:p>
            <a:endParaRPr lang="en-US"/>
          </a:p>
        </p:txBody>
      </p:sp>
      <p:sp>
        <p:nvSpPr>
          <p:cNvPr id="4" name="Date Placeholder 3"/>
          <p:cNvSpPr>
            <a:spLocks noGrp="1"/>
          </p:cNvSpPr>
          <p:nvPr>
            <p:ph type="dt" sz="half" idx="2"/>
          </p:nvPr>
        </p:nvSpPr>
        <p:spPr>
          <a:xfrm rot="16200000">
            <a:off x="7551738" y="1646237"/>
            <a:ext cx="2438400" cy="365125"/>
          </a:xfrm>
          <a:prstGeom prst="rect">
            <a:avLst/>
          </a:prstGeom>
        </p:spPr>
        <p:txBody>
          <a:bodyPr vert="horz" lIns="91440" tIns="45720" rIns="91440" bIns="45720" rtlCol="0" anchor="ctr"/>
          <a:lstStyle>
            <a:lvl1pPr algn="l" fontAlgn="auto">
              <a:spcBef>
                <a:spcPts val="0"/>
              </a:spcBef>
              <a:spcAft>
                <a:spcPts val="0"/>
              </a:spcAft>
              <a:defRPr sz="1200">
                <a:solidFill>
                  <a:schemeClr val="bg2"/>
                </a:solidFill>
                <a:latin typeface="+mn-lt"/>
                <a:cs typeface="+mn-cs"/>
              </a:defRPr>
            </a:lvl1pPr>
          </a:lstStyle>
          <a:p>
            <a:pPr>
              <a:defRPr/>
            </a:pPr>
            <a:fld id="{F5985A07-656B-4941-B2A7-1AFE66195756}" type="datetime1">
              <a:rPr lang="en-US"/>
              <a:pPr>
                <a:defRPr/>
              </a:pPr>
              <a:t>9/26/2011</a:t>
            </a:fld>
            <a:endParaRPr lang="en-US"/>
          </a:p>
        </p:txBody>
      </p:sp>
    </p:spTree>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2" r:id="rId11"/>
    <p:sldLayoutId id="2147483661" r:id="rId12"/>
    <p:sldLayoutId id="2147483673" r:id="rId13"/>
  </p:sldLayoutIdLst>
  <p:hf sldNum="0" hdr="0" ftr="0"/>
  <p:txStyles>
    <p:titleStyle>
      <a:lvl1pPr algn="l" rtl="0" eaLnBrk="0" fontAlgn="base" hangingPunct="0">
        <a:spcBef>
          <a:spcPct val="0"/>
        </a:spcBef>
        <a:spcAft>
          <a:spcPct val="0"/>
        </a:spcAft>
        <a:defRPr sz="4600" kern="1200" spc="-100">
          <a:solidFill>
            <a:schemeClr val="tx2"/>
          </a:solidFill>
          <a:latin typeface="+mj-lt"/>
          <a:ea typeface="+mj-ea"/>
          <a:cs typeface="+mj-cs"/>
        </a:defRPr>
      </a:lvl1pPr>
      <a:lvl2pPr algn="l" rtl="0" eaLnBrk="0" fontAlgn="base" hangingPunct="0">
        <a:spcBef>
          <a:spcPct val="0"/>
        </a:spcBef>
        <a:spcAft>
          <a:spcPct val="0"/>
        </a:spcAft>
        <a:defRPr sz="4600">
          <a:solidFill>
            <a:schemeClr val="tx2"/>
          </a:solidFill>
          <a:latin typeface="Cambria" pitchFamily="18" charset="0"/>
        </a:defRPr>
      </a:lvl2pPr>
      <a:lvl3pPr algn="l" rtl="0" eaLnBrk="0" fontAlgn="base" hangingPunct="0">
        <a:spcBef>
          <a:spcPct val="0"/>
        </a:spcBef>
        <a:spcAft>
          <a:spcPct val="0"/>
        </a:spcAft>
        <a:defRPr sz="4600">
          <a:solidFill>
            <a:schemeClr val="tx2"/>
          </a:solidFill>
          <a:latin typeface="Cambria" pitchFamily="18" charset="0"/>
        </a:defRPr>
      </a:lvl3pPr>
      <a:lvl4pPr algn="l" rtl="0" eaLnBrk="0" fontAlgn="base" hangingPunct="0">
        <a:spcBef>
          <a:spcPct val="0"/>
        </a:spcBef>
        <a:spcAft>
          <a:spcPct val="0"/>
        </a:spcAft>
        <a:defRPr sz="4600">
          <a:solidFill>
            <a:schemeClr val="tx2"/>
          </a:solidFill>
          <a:latin typeface="Cambria" pitchFamily="18" charset="0"/>
        </a:defRPr>
      </a:lvl4pPr>
      <a:lvl5pPr algn="l" rtl="0" eaLnBrk="0" fontAlgn="base" hangingPunct="0">
        <a:spcBef>
          <a:spcPct val="0"/>
        </a:spcBef>
        <a:spcAft>
          <a:spcPct val="0"/>
        </a:spcAft>
        <a:defRPr sz="4600">
          <a:solidFill>
            <a:schemeClr val="tx2"/>
          </a:solidFill>
          <a:latin typeface="Cambria" pitchFamily="18" charset="0"/>
        </a:defRPr>
      </a:lvl5pPr>
      <a:lvl6pPr marL="457200" algn="l" rtl="0" fontAlgn="base">
        <a:spcBef>
          <a:spcPct val="0"/>
        </a:spcBef>
        <a:spcAft>
          <a:spcPct val="0"/>
        </a:spcAft>
        <a:defRPr sz="4600">
          <a:solidFill>
            <a:schemeClr val="tx2"/>
          </a:solidFill>
          <a:latin typeface="Cambria" pitchFamily="18" charset="0"/>
        </a:defRPr>
      </a:lvl6pPr>
      <a:lvl7pPr marL="914400" algn="l" rtl="0" fontAlgn="base">
        <a:spcBef>
          <a:spcPct val="0"/>
        </a:spcBef>
        <a:spcAft>
          <a:spcPct val="0"/>
        </a:spcAft>
        <a:defRPr sz="4600">
          <a:solidFill>
            <a:schemeClr val="tx2"/>
          </a:solidFill>
          <a:latin typeface="Cambria" pitchFamily="18" charset="0"/>
        </a:defRPr>
      </a:lvl7pPr>
      <a:lvl8pPr marL="1371600" algn="l" rtl="0" fontAlgn="base">
        <a:spcBef>
          <a:spcPct val="0"/>
        </a:spcBef>
        <a:spcAft>
          <a:spcPct val="0"/>
        </a:spcAft>
        <a:defRPr sz="4600">
          <a:solidFill>
            <a:schemeClr val="tx2"/>
          </a:solidFill>
          <a:latin typeface="Cambria" pitchFamily="18" charset="0"/>
        </a:defRPr>
      </a:lvl8pPr>
      <a:lvl9pPr marL="1828800" algn="l" rtl="0" fontAlgn="base">
        <a:spcBef>
          <a:spcPct val="0"/>
        </a:spcBef>
        <a:spcAft>
          <a:spcPct val="0"/>
        </a:spcAft>
        <a:defRPr sz="4600">
          <a:solidFill>
            <a:schemeClr val="tx2"/>
          </a:solidFill>
          <a:latin typeface="Cambria" pitchFamily="18" charset="0"/>
        </a:defRPr>
      </a:lvl9pPr>
    </p:titleStyle>
    <p:bodyStyle>
      <a:lvl1pPr marL="342900" indent="-228600" algn="l" rtl="0" eaLnBrk="0" fontAlgn="base" hangingPunct="0">
        <a:spcBef>
          <a:spcPct val="20000"/>
        </a:spcBef>
        <a:spcAft>
          <a:spcPct val="0"/>
        </a:spcAft>
        <a:buClr>
          <a:schemeClr val="accent1"/>
        </a:buClr>
        <a:buFont typeface="Arial" charset="0"/>
        <a:buChar char="•"/>
        <a:defRPr sz="2200" kern="1200">
          <a:solidFill>
            <a:schemeClr val="tx1"/>
          </a:solidFill>
          <a:latin typeface="+mn-lt"/>
          <a:ea typeface="+mn-ea"/>
          <a:cs typeface="+mn-cs"/>
        </a:defRPr>
      </a:lvl1pPr>
      <a:lvl2pPr marL="639763" indent="-228600" algn="l" rtl="0" eaLnBrk="0" fontAlgn="base" hangingPunct="0">
        <a:spcBef>
          <a:spcPct val="20000"/>
        </a:spcBef>
        <a:spcAft>
          <a:spcPct val="0"/>
        </a:spcAft>
        <a:buClr>
          <a:schemeClr val="accent2"/>
        </a:buClr>
        <a:buFont typeface="Arial" charset="0"/>
        <a:buChar char="•"/>
        <a:defRPr sz="2000" kern="1200">
          <a:solidFill>
            <a:schemeClr val="tx1"/>
          </a:solidFill>
          <a:latin typeface="+mn-lt"/>
          <a:ea typeface="+mn-ea"/>
          <a:cs typeface="+mn-cs"/>
        </a:defRPr>
      </a:lvl2pPr>
      <a:lvl3pPr marL="1004888" indent="-228600" algn="l" rtl="0" eaLnBrk="0" fontAlgn="base" hangingPunct="0">
        <a:spcBef>
          <a:spcPct val="20000"/>
        </a:spcBef>
        <a:spcAft>
          <a:spcPct val="0"/>
        </a:spcAft>
        <a:buClr>
          <a:srgbClr val="D2CB6C"/>
        </a:buClr>
        <a:buFont typeface="Arial" charset="0"/>
        <a:buChar char="•"/>
        <a:defRPr kern="1200">
          <a:solidFill>
            <a:schemeClr val="tx1"/>
          </a:solidFill>
          <a:latin typeface="+mn-lt"/>
          <a:ea typeface="+mn-ea"/>
          <a:cs typeface="+mn-cs"/>
        </a:defRPr>
      </a:lvl3pPr>
      <a:lvl4pPr marL="1279525" indent="-228600" algn="l" rtl="0" eaLnBrk="0" fontAlgn="base" hangingPunct="0">
        <a:spcBef>
          <a:spcPct val="20000"/>
        </a:spcBef>
        <a:spcAft>
          <a:spcPct val="0"/>
        </a:spcAft>
        <a:buClr>
          <a:srgbClr val="95A39D"/>
        </a:buClr>
        <a:buFont typeface="Arial" charset="0"/>
        <a:buChar char="•"/>
        <a:defRPr sz="1600" kern="1200">
          <a:solidFill>
            <a:schemeClr val="tx1"/>
          </a:solidFill>
          <a:latin typeface="+mn-lt"/>
          <a:ea typeface="+mn-ea"/>
          <a:cs typeface="+mn-cs"/>
        </a:defRPr>
      </a:lvl4pPr>
      <a:lvl5pPr marL="1554163" indent="-228600" algn="l" rtl="0" eaLnBrk="0" fontAlgn="base" hangingPunct="0">
        <a:spcBef>
          <a:spcPct val="20000"/>
        </a:spcBef>
        <a:spcAft>
          <a:spcPct val="0"/>
        </a:spcAft>
        <a:buClr>
          <a:srgbClr val="C89F5D"/>
        </a:buClr>
        <a:buFont typeface="Arial" charset="0"/>
        <a:buChar char="•"/>
        <a:defRPr sz="1400" kern="120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sfsu.edu/~testing/eptelm.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collegeofsanmateo.edu/transfer"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hyperlink" Target="http://www.ctcl.org/files/pdfs/does-it-matter-NYTimes113010.pdf" TargetMode="External"/><Relationship Id="rId10" Type="http://schemas.openxmlformats.org/officeDocument/2006/relationships/image" Target="../media/image39.png"/><Relationship Id="rId4" Type="http://schemas.openxmlformats.org/officeDocument/2006/relationships/hyperlink" Target="http://www.ctcl.org/news/does-it-matter" TargetMode="External"/><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www.universityofcalifornia.edu/admissions/freshman/requirements/examination-requirement/SAT-subject-test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hyperlink" Target="http://www.snapwiz.com/galileo" TargetMode="External"/><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hyperlink" Target="http://www.perfect800.com/"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hyperlink" Target="http://www.number2.com/" TargetMode="External"/><Relationship Id="rId5" Type="http://schemas.openxmlformats.org/officeDocument/2006/relationships/image" Target="../media/image45.png"/><Relationship Id="rId10" Type="http://schemas.openxmlformats.org/officeDocument/2006/relationships/hyperlink" Target="http://www.blinetestprep.com/sat/" TargetMode="External"/><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hyperlink" Target="http://sat.collegeboard.org/practice"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orways.ucop.edu/list/" TargetMode="Externa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www.csumentor.edu/planning/high_school/cal_residents.as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universityofcalifornia.edu/admissions/freshman/how-applications-reviewed/"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8.jpeg"/></Relationships>
</file>

<file path=ppt/slides/_rels/slide49.xml.rels><?xml version="1.0" encoding="UTF-8" standalone="yes"?>
<Relationships xmlns="http://schemas.openxmlformats.org/package/2006/relationships"><Relationship Id="rId8" Type="http://schemas.openxmlformats.org/officeDocument/2006/relationships/hyperlink" Target="http://sports.yahoo.com/ncaab/teams/cag" TargetMode="External"/><Relationship Id="rId13" Type="http://schemas.openxmlformats.org/officeDocument/2006/relationships/image" Target="../media/image65.png"/><Relationship Id="rId18" Type="http://schemas.openxmlformats.org/officeDocument/2006/relationships/hyperlink" Target="http://sports.yahoo.com/ncaab/teams/sah" TargetMode="External"/><Relationship Id="rId3" Type="http://schemas.openxmlformats.org/officeDocument/2006/relationships/image" Target="../media/image60.png"/><Relationship Id="rId21" Type="http://schemas.openxmlformats.org/officeDocument/2006/relationships/image" Target="../media/image69.png"/><Relationship Id="rId7" Type="http://schemas.openxmlformats.org/officeDocument/2006/relationships/image" Target="../media/image62.png"/><Relationship Id="rId12" Type="http://schemas.openxmlformats.org/officeDocument/2006/relationships/hyperlink" Target="http://sports.yahoo.com/ncaab/teams/cab" TargetMode="External"/><Relationship Id="rId17" Type="http://schemas.openxmlformats.org/officeDocument/2006/relationships/image" Target="../media/image67.png"/><Relationship Id="rId2" Type="http://schemas.openxmlformats.org/officeDocument/2006/relationships/hyperlink" Target="http://sports.yahoo.com/ncaaf/teams/ccd" TargetMode="External"/><Relationship Id="rId16" Type="http://schemas.openxmlformats.org/officeDocument/2006/relationships/hyperlink" Target="http://sports.yahoo.com/ncaab/teams/sca" TargetMode="External"/><Relationship Id="rId20" Type="http://schemas.openxmlformats.org/officeDocument/2006/relationships/hyperlink" Target="http://sports.yahoo.com/ncaab/teams/sbt" TargetMode="External"/><Relationship Id="rId1" Type="http://schemas.openxmlformats.org/officeDocument/2006/relationships/slideLayout" Target="../slideLayouts/slideLayout7.xml"/><Relationship Id="rId6" Type="http://schemas.openxmlformats.org/officeDocument/2006/relationships/hyperlink" Target="http://sports.yahoo.com/ncaaf/teams/ssc" TargetMode="External"/><Relationship Id="rId11" Type="http://schemas.openxmlformats.org/officeDocument/2006/relationships/image" Target="../media/image64.png"/><Relationship Id="rId5" Type="http://schemas.openxmlformats.org/officeDocument/2006/relationships/image" Target="../media/image61.png"/><Relationship Id="rId15" Type="http://schemas.openxmlformats.org/officeDocument/2006/relationships/image" Target="../media/image66.jpeg"/><Relationship Id="rId23" Type="http://schemas.openxmlformats.org/officeDocument/2006/relationships/image" Target="../media/image70.png"/><Relationship Id="rId10" Type="http://schemas.openxmlformats.org/officeDocument/2006/relationships/hyperlink" Target="http://sports.yahoo.com/ncaab/teams/saf" TargetMode="External"/><Relationship Id="rId19" Type="http://schemas.openxmlformats.org/officeDocument/2006/relationships/image" Target="../media/image68.png"/><Relationship Id="rId4" Type="http://schemas.openxmlformats.org/officeDocument/2006/relationships/hyperlink" Target="http://sports.yahoo.com/ncaaf/teams/uua" TargetMode="External"/><Relationship Id="rId9" Type="http://schemas.openxmlformats.org/officeDocument/2006/relationships/image" Target="../media/image63.png"/><Relationship Id="rId14" Type="http://schemas.openxmlformats.org/officeDocument/2006/relationships/hyperlink" Target="http://seattlecentral.org/international/sfsu.jpg" TargetMode="External"/><Relationship Id="rId22" Type="http://schemas.openxmlformats.org/officeDocument/2006/relationships/hyperlink" Target="http://sports.yahoo.com/ncaab/teams/ua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png"/><Relationship Id="rId7" Type="http://schemas.openxmlformats.org/officeDocument/2006/relationships/image" Target="../media/image81.jpe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80.jpeg"/><Relationship Id="rId5" Type="http://schemas.openxmlformats.org/officeDocument/2006/relationships/image" Target="../media/image79.jpeg"/><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jpeg"/></Relationships>
</file>

<file path=ppt/slides/_rels/slide5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2" Type="http://schemas.openxmlformats.org/officeDocument/2006/relationships/hyperlink" Target="http://cccapply.org/"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fafsa.gov/"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2"/>
          </p:nvPr>
        </p:nvSpPr>
        <p:spPr/>
        <p:txBody>
          <a:bodyPr/>
          <a:lstStyle/>
          <a:p>
            <a:pPr>
              <a:defRPr/>
            </a:pPr>
            <a:fld id="{B91F548A-E270-4F33-9E55-57145624C9F7}" type="datetime1">
              <a:rPr lang="en-US"/>
              <a:pPr>
                <a:defRPr/>
              </a:pPr>
              <a:t>9/26/2011</a:t>
            </a:fld>
            <a:endParaRPr lang="en-US"/>
          </a:p>
        </p:txBody>
      </p:sp>
      <p:sp>
        <p:nvSpPr>
          <p:cNvPr id="2" name="Title 1"/>
          <p:cNvSpPr>
            <a:spLocks noGrp="1"/>
          </p:cNvSpPr>
          <p:nvPr>
            <p:ph type="ctrTitle"/>
          </p:nvPr>
        </p:nvSpPr>
        <p:spPr>
          <a:xfrm>
            <a:off x="0" y="1905000"/>
            <a:ext cx="8763000" cy="2593975"/>
          </a:xfrm>
        </p:spPr>
        <p:txBody>
          <a:bodyPr wrap="square" numCol="1" anchorCtr="0" compatLnSpc="1">
            <a:prstTxWarp prst="textNoShape">
              <a:avLst/>
            </a:prstTxWarp>
          </a:bodyPr>
          <a:lstStyle/>
          <a:p>
            <a:pPr eaLnBrk="1" hangingPunct="1">
              <a:defRPr/>
            </a:pPr>
            <a:r>
              <a:rPr lang="en-US" sz="6000" smtClean="0"/>
              <a:t/>
            </a:r>
            <a:br>
              <a:rPr lang="en-US" sz="6000" smtClean="0"/>
            </a:br>
            <a:r>
              <a:rPr lang="en-US" sz="6000" smtClean="0"/>
              <a:t>College Presentation</a:t>
            </a:r>
            <a:br>
              <a:rPr lang="en-US" sz="6000" smtClean="0"/>
            </a:br>
            <a:r>
              <a:rPr lang="en-US" sz="6000" smtClean="0"/>
              <a:t>	</a:t>
            </a:r>
          </a:p>
        </p:txBody>
      </p:sp>
      <p:sp>
        <p:nvSpPr>
          <p:cNvPr id="14338" name="Subtitle 2"/>
          <p:cNvSpPr>
            <a:spLocks noGrp="1"/>
          </p:cNvSpPr>
          <p:nvPr>
            <p:ph type="subTitle" idx="1"/>
          </p:nvPr>
        </p:nvSpPr>
        <p:spPr>
          <a:xfrm>
            <a:off x="152400" y="3505200"/>
            <a:ext cx="7315200" cy="2895600"/>
          </a:xfrm>
        </p:spPr>
        <p:txBody>
          <a:bodyPr/>
          <a:lstStyle/>
          <a:p>
            <a:pPr eaLnBrk="1" hangingPunct="1">
              <a:lnSpc>
                <a:spcPct val="90000"/>
              </a:lnSpc>
            </a:pPr>
            <a:r>
              <a:rPr lang="en-US" smtClean="0">
                <a:solidFill>
                  <a:srgbClr val="8E8D8C"/>
                </a:solidFill>
              </a:rPr>
              <a:t>An Overview of the College Application Process for 2012 Seniors</a:t>
            </a:r>
          </a:p>
          <a:p>
            <a:pPr algn="ctr" eaLnBrk="1" hangingPunct="1">
              <a:lnSpc>
                <a:spcPct val="90000"/>
              </a:lnSpc>
            </a:pPr>
            <a:endParaRPr lang="en-US" smtClean="0">
              <a:solidFill>
                <a:srgbClr val="8E8D8C"/>
              </a:solidFill>
            </a:endParaRPr>
          </a:p>
          <a:p>
            <a:pPr algn="ctr" eaLnBrk="1" hangingPunct="1">
              <a:lnSpc>
                <a:spcPct val="90000"/>
              </a:lnSpc>
            </a:pPr>
            <a:r>
              <a:rPr lang="en-US" sz="3200" smtClean="0">
                <a:solidFill>
                  <a:schemeClr val="tx1"/>
                </a:solidFill>
              </a:rPr>
              <a:t>BAI ZHEN, UC Berkeley</a:t>
            </a:r>
          </a:p>
          <a:p>
            <a:pPr algn="ctr" eaLnBrk="1" hangingPunct="1">
              <a:lnSpc>
                <a:spcPct val="90000"/>
              </a:lnSpc>
            </a:pPr>
            <a:r>
              <a:rPr lang="en-US" sz="3200" smtClean="0">
                <a:solidFill>
                  <a:schemeClr val="tx1"/>
                </a:solidFill>
              </a:rPr>
              <a:t>EMAIL: zhenb@galileoweb.org </a:t>
            </a:r>
          </a:p>
          <a:p>
            <a:pPr algn="ctr" eaLnBrk="1" hangingPunct="1">
              <a:lnSpc>
                <a:spcPct val="90000"/>
              </a:lnSpc>
            </a:pPr>
            <a:r>
              <a:rPr lang="en-US" sz="3200" smtClean="0">
                <a:solidFill>
                  <a:schemeClr val="tx1"/>
                </a:solidFill>
              </a:rPr>
              <a:t>(415) 749 3430 x3246</a:t>
            </a:r>
          </a:p>
          <a:p>
            <a:pPr algn="ctr" eaLnBrk="1" hangingPunct="1">
              <a:lnSpc>
                <a:spcPct val="90000"/>
              </a:lnSpc>
            </a:pPr>
            <a:r>
              <a:rPr lang="en-US" sz="3200" smtClean="0">
                <a:solidFill>
                  <a:schemeClr val="tx1"/>
                </a:solidFill>
              </a:rPr>
              <a:t>Monday-Thursday 9:30-6 PM</a:t>
            </a:r>
          </a:p>
          <a:p>
            <a:pPr eaLnBrk="1" hangingPunct="1">
              <a:lnSpc>
                <a:spcPct val="90000"/>
              </a:lnSpc>
            </a:pPr>
            <a:endParaRPr lang="en-US" sz="2400" b="1" u="sng" smtClean="0">
              <a:solidFill>
                <a:srgbClr val="8E8D8C"/>
              </a:solidFill>
            </a:endParaRPr>
          </a:p>
        </p:txBody>
      </p:sp>
      <p:pic>
        <p:nvPicPr>
          <p:cNvPr id="14339" name="Picture 5" descr="P:\Pictures\AACE, SFCAC, JCYC Logo, TRIO\Color AACE logo.jpg"/>
          <p:cNvPicPr>
            <a:picLocks noChangeAspect="1" noChangeArrowheads="1"/>
          </p:cNvPicPr>
          <p:nvPr/>
        </p:nvPicPr>
        <p:blipFill>
          <a:blip r:embed="rId2"/>
          <a:srcRect/>
          <a:stretch>
            <a:fillRect/>
          </a:stretch>
        </p:blipFill>
        <p:spPr bwMode="auto">
          <a:xfrm>
            <a:off x="762000" y="762000"/>
            <a:ext cx="1373188" cy="1447800"/>
          </a:xfrm>
          <a:prstGeom prst="rect">
            <a:avLst/>
          </a:prstGeom>
          <a:noFill/>
          <a:ln w="9525">
            <a:noFill/>
            <a:miter lim="800000"/>
            <a:headEnd/>
            <a:tailEnd/>
          </a:ln>
        </p:spPr>
      </p:pic>
      <p:sp>
        <p:nvSpPr>
          <p:cNvPr id="14341" name="Rectangle 5"/>
          <p:cNvSpPr>
            <a:spLocks noChangeArrowheads="1"/>
          </p:cNvSpPr>
          <p:nvPr/>
        </p:nvSpPr>
        <p:spPr bwMode="auto">
          <a:xfrm>
            <a:off x="2895600" y="1066800"/>
            <a:ext cx="5334000" cy="585788"/>
          </a:xfrm>
          <a:prstGeom prst="rect">
            <a:avLst/>
          </a:prstGeom>
          <a:noFill/>
          <a:ln w="9525">
            <a:noFill/>
            <a:miter lim="800000"/>
            <a:headEnd/>
            <a:tailEnd/>
          </a:ln>
          <a:effectLst/>
        </p:spPr>
        <p:txBody>
          <a:bodyPr>
            <a:spAutoFit/>
          </a:bodyPr>
          <a:lstStyle/>
          <a:p>
            <a:pPr>
              <a:lnSpc>
                <a:spcPct val="90000"/>
              </a:lnSpc>
              <a:spcBef>
                <a:spcPct val="20000"/>
              </a:spcBef>
              <a:buClr>
                <a:schemeClr val="accent1"/>
              </a:buClr>
              <a:buFont typeface="Arial" charset="0"/>
              <a:buNone/>
            </a:pPr>
            <a:r>
              <a:rPr lang="en-US" sz="3600" b="1">
                <a:solidFill>
                  <a:schemeClr val="tx2"/>
                </a:solidFill>
              </a:rPr>
              <a:t>galileoweb.org/college/</a:t>
            </a:r>
            <a:r>
              <a:rPr lang="en-US" sz="3600"/>
              <a:t> </a:t>
            </a:r>
          </a:p>
        </p:txBody>
      </p:sp>
      <p:pic>
        <p:nvPicPr>
          <p:cNvPr id="14342" name="Picture 6" descr="MC900056794[1]"/>
          <p:cNvPicPr>
            <a:picLocks noChangeAspect="1" noChangeArrowheads="1"/>
          </p:cNvPicPr>
          <p:nvPr/>
        </p:nvPicPr>
        <p:blipFill>
          <a:blip r:embed="rId3"/>
          <a:srcRect/>
          <a:stretch>
            <a:fillRect/>
          </a:stretch>
        </p:blipFill>
        <p:spPr bwMode="auto">
          <a:xfrm>
            <a:off x="4343400" y="228600"/>
            <a:ext cx="1879600" cy="919163"/>
          </a:xfrm>
          <a:prstGeom prst="rect">
            <a:avLst/>
          </a:prstGeom>
          <a:noFill/>
        </p:spPr>
      </p:pic>
      <p:sp>
        <p:nvSpPr>
          <p:cNvPr id="14343" name="Text Box 7"/>
          <p:cNvSpPr txBox="1">
            <a:spLocks noChangeArrowheads="1"/>
          </p:cNvSpPr>
          <p:nvPr/>
        </p:nvSpPr>
        <p:spPr bwMode="auto">
          <a:xfrm>
            <a:off x="2895600" y="1676400"/>
            <a:ext cx="5410200" cy="366713"/>
          </a:xfrm>
          <a:prstGeom prst="rect">
            <a:avLst/>
          </a:prstGeom>
          <a:noFill/>
          <a:ln w="9525">
            <a:noFill/>
            <a:miter lim="800000"/>
            <a:headEnd/>
            <a:tailEnd/>
          </a:ln>
          <a:effectLst/>
        </p:spPr>
        <p:txBody>
          <a:bodyPr>
            <a:spAutoFit/>
          </a:bodyPr>
          <a:lstStyle/>
          <a:p>
            <a:pPr>
              <a:spcBef>
                <a:spcPct val="50000"/>
              </a:spcBef>
            </a:pPr>
            <a:r>
              <a:rPr lang="en-US" sz="1800"/>
              <a:t>Download this presentation on the above website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C1E80393-3EF9-4AB3-9DFF-3396D63F1102}" type="datetime1">
              <a:rPr lang="en-US"/>
              <a:pPr>
                <a:defRPr/>
              </a:pPr>
              <a:t>9/26/2011</a:t>
            </a:fld>
            <a:endParaRPr lang="en-US"/>
          </a:p>
        </p:txBody>
      </p:sp>
      <p:sp>
        <p:nvSpPr>
          <p:cNvPr id="132098" name="Rectangle 2"/>
          <p:cNvSpPr>
            <a:spLocks noGrp="1"/>
          </p:cNvSpPr>
          <p:nvPr>
            <p:ph type="title"/>
          </p:nvPr>
        </p:nvSpPr>
        <p:spPr bwMode="auto">
          <a:noFill/>
        </p:spPr>
        <p:txBody>
          <a:bodyPr wrap="square" numCol="1" anchorCtr="0" compatLnSpc="1">
            <a:prstTxWarp prst="textNoShape">
              <a:avLst/>
            </a:prstTxWarp>
          </a:bodyPr>
          <a:lstStyle/>
          <a:p>
            <a:pPr algn="ctr"/>
            <a:r>
              <a:rPr lang="en-US" sz="2800" b="1" smtClean="0"/>
              <a:t>Free application for Federal Student Aid:</a:t>
            </a:r>
            <a:r>
              <a:rPr lang="en-US" sz="3200" smtClean="0"/>
              <a:t> </a:t>
            </a:r>
            <a:r>
              <a:rPr lang="en-US" sz="3600" smtClean="0"/>
              <a:t>Fafsa.gov</a:t>
            </a:r>
          </a:p>
        </p:txBody>
      </p:sp>
      <p:sp>
        <p:nvSpPr>
          <p:cNvPr id="132099" name="Rectangle 3"/>
          <p:cNvSpPr>
            <a:spLocks noGrp="1"/>
          </p:cNvSpPr>
          <p:nvPr>
            <p:ph type="body" idx="1"/>
          </p:nvPr>
        </p:nvSpPr>
        <p:spPr/>
        <p:txBody>
          <a:bodyPr/>
          <a:lstStyle/>
          <a:p>
            <a:endParaRPr lang="en-US" smtClean="0"/>
          </a:p>
        </p:txBody>
      </p:sp>
      <p:pic>
        <p:nvPicPr>
          <p:cNvPr id="132100" name="Picture 4"/>
          <p:cNvPicPr>
            <a:picLocks noChangeAspect="1" noChangeArrowheads="1"/>
          </p:cNvPicPr>
          <p:nvPr/>
        </p:nvPicPr>
        <p:blipFill>
          <a:blip r:embed="rId2"/>
          <a:srcRect/>
          <a:stretch>
            <a:fillRect/>
          </a:stretch>
        </p:blipFill>
        <p:spPr bwMode="auto">
          <a:xfrm>
            <a:off x="533400" y="1524000"/>
            <a:ext cx="7275513" cy="5334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E887ECE0-F220-4AAD-A041-D1BC7F7ABEAB}" type="datetime1">
              <a:rPr lang="en-US"/>
              <a:pPr>
                <a:defRPr/>
              </a:pPr>
              <a:t>9/26/2011</a:t>
            </a:fld>
            <a:endParaRPr lang="en-US"/>
          </a:p>
        </p:txBody>
      </p:sp>
      <p:sp>
        <p:nvSpPr>
          <p:cNvPr id="92162" name="Rectangle 2"/>
          <p:cNvSpPr>
            <a:spLocks noGrp="1"/>
          </p:cNvSpPr>
          <p:nvPr>
            <p:ph type="title"/>
          </p:nvPr>
        </p:nvSpPr>
        <p:spPr bwMode="auto">
          <a:noFill/>
        </p:spPr>
        <p:txBody>
          <a:bodyPr wrap="square" numCol="1" anchorCtr="0" compatLnSpc="1">
            <a:prstTxWarp prst="textNoShape">
              <a:avLst/>
            </a:prstTxWarp>
          </a:bodyPr>
          <a:lstStyle/>
          <a:p>
            <a:r>
              <a:rPr lang="en-US" smtClean="0"/>
              <a:t>Fee-Waivers: College Apps</a:t>
            </a:r>
          </a:p>
        </p:txBody>
      </p:sp>
      <p:sp>
        <p:nvSpPr>
          <p:cNvPr id="92163" name="Rectangle 3"/>
          <p:cNvSpPr>
            <a:spLocks noGrp="1"/>
          </p:cNvSpPr>
          <p:nvPr>
            <p:ph type="body" idx="1"/>
          </p:nvPr>
        </p:nvSpPr>
        <p:spPr/>
        <p:txBody>
          <a:bodyPr/>
          <a:lstStyle/>
          <a:p>
            <a:r>
              <a:rPr lang="en-US" sz="3200" b="1" smtClean="0">
                <a:solidFill>
                  <a:schemeClr val="hlink"/>
                </a:solidFill>
              </a:rPr>
              <a:t>4 fee-waivers for CSU</a:t>
            </a:r>
            <a:r>
              <a:rPr lang="en-US" sz="3200" b="1" smtClean="0"/>
              <a:t> </a:t>
            </a:r>
          </a:p>
          <a:p>
            <a:pPr lvl="1"/>
            <a:r>
              <a:rPr lang="en-US" sz="3200" b="1" smtClean="0"/>
              <a:t>Apply online: only 1 chance to apply. </a:t>
            </a:r>
          </a:p>
          <a:p>
            <a:r>
              <a:rPr lang="en-US" sz="3200" b="1" smtClean="0">
                <a:solidFill>
                  <a:schemeClr val="hlink"/>
                </a:solidFill>
              </a:rPr>
              <a:t>4 fee-waivers for UC</a:t>
            </a:r>
          </a:p>
          <a:p>
            <a:pPr lvl="1"/>
            <a:r>
              <a:rPr lang="en-US" sz="3200" b="1" smtClean="0"/>
              <a:t>Apply online: when submitting the application</a:t>
            </a:r>
          </a:p>
          <a:p>
            <a:r>
              <a:rPr lang="en-US" sz="3200" b="1" smtClean="0">
                <a:solidFill>
                  <a:schemeClr val="hlink"/>
                </a:solidFill>
              </a:rPr>
              <a:t>4 fee-waivers for Private Colleges </a:t>
            </a:r>
          </a:p>
          <a:p>
            <a:pPr lvl="1"/>
            <a:r>
              <a:rPr lang="en-US" sz="3200" b="1" smtClean="0"/>
              <a:t>College-board fee-waiver: ask me for it.</a:t>
            </a:r>
          </a:p>
          <a:p>
            <a:r>
              <a:rPr lang="en-US" sz="3200" b="1" smtClean="0"/>
              <a:t>Community College application: </a:t>
            </a:r>
            <a:r>
              <a:rPr lang="en-US" sz="3200" b="1" smtClean="0">
                <a:solidFill>
                  <a:schemeClr val="hlink"/>
                </a:solidFill>
              </a:rPr>
              <a:t>No FEE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415A4A41-EABA-4973-8B6A-401C816AFD75}" type="datetime1">
              <a:rPr lang="en-US"/>
              <a:pPr>
                <a:defRPr/>
              </a:pPr>
              <a:t>9/26/2011</a:t>
            </a:fld>
            <a:endParaRPr lang="en-US"/>
          </a:p>
        </p:txBody>
      </p:sp>
      <p:sp>
        <p:nvSpPr>
          <p:cNvPr id="113666" name="Rectangle 2"/>
          <p:cNvSpPr>
            <a:spLocks noGrp="1"/>
          </p:cNvSpPr>
          <p:nvPr>
            <p:ph type="title"/>
          </p:nvPr>
        </p:nvSpPr>
        <p:spPr bwMode="auto">
          <a:noFill/>
        </p:spPr>
        <p:txBody>
          <a:bodyPr wrap="square" numCol="1" anchorCtr="0" compatLnSpc="1">
            <a:prstTxWarp prst="textNoShape">
              <a:avLst/>
            </a:prstTxWarp>
          </a:bodyPr>
          <a:lstStyle/>
          <a:p>
            <a:r>
              <a:rPr lang="en-US" smtClean="0"/>
              <a:t>College Fair Tips </a:t>
            </a:r>
          </a:p>
        </p:txBody>
      </p:sp>
      <p:sp>
        <p:nvSpPr>
          <p:cNvPr id="113667" name="Rectangle 3"/>
          <p:cNvSpPr>
            <a:spLocks noGrp="1"/>
          </p:cNvSpPr>
          <p:nvPr>
            <p:ph type="body" idx="1"/>
          </p:nvPr>
        </p:nvSpPr>
        <p:spPr>
          <a:xfrm>
            <a:off x="381000" y="1295400"/>
            <a:ext cx="7620000" cy="3124200"/>
          </a:xfrm>
        </p:spPr>
        <p:txBody>
          <a:bodyPr/>
          <a:lstStyle/>
          <a:p>
            <a:pPr>
              <a:lnSpc>
                <a:spcPct val="80000"/>
              </a:lnSpc>
              <a:buFont typeface="Arial" charset="0"/>
              <a:buNone/>
            </a:pPr>
            <a:r>
              <a:rPr lang="en-US" sz="2000" b="1" u="sng" smtClean="0"/>
              <a:t>Before the fair, </a:t>
            </a:r>
            <a:r>
              <a:rPr lang="en-US" sz="2000" b="1" u="sng" smtClean="0">
                <a:solidFill>
                  <a:schemeClr val="hlink"/>
                </a:solidFill>
              </a:rPr>
              <a:t>Research</a:t>
            </a:r>
            <a:r>
              <a:rPr lang="en-US" sz="2000" b="1" u="sng" smtClean="0"/>
              <a:t> the colleges &amp; </a:t>
            </a:r>
            <a:r>
              <a:rPr lang="en-US" sz="2000" b="1" u="sng" smtClean="0">
                <a:solidFill>
                  <a:schemeClr val="hlink"/>
                </a:solidFill>
              </a:rPr>
              <a:t>ask yourself</a:t>
            </a:r>
            <a:r>
              <a:rPr lang="en-US" sz="2000" b="1" u="sng" smtClean="0"/>
              <a:t>: </a:t>
            </a:r>
          </a:p>
          <a:p>
            <a:pPr>
              <a:lnSpc>
                <a:spcPct val="80000"/>
              </a:lnSpc>
            </a:pPr>
            <a:r>
              <a:rPr lang="en-US" sz="1800" smtClean="0"/>
              <a:t>Answer the following questions to help you determine what kind of school would best suit you:</a:t>
            </a:r>
          </a:p>
          <a:p>
            <a:pPr>
              <a:lnSpc>
                <a:spcPct val="80000"/>
              </a:lnSpc>
            </a:pPr>
            <a:r>
              <a:rPr lang="en-US" sz="1800" smtClean="0"/>
              <a:t>Do you want to attend a two- or four-year institution?  Co-ed or single sex?</a:t>
            </a:r>
          </a:p>
          <a:p>
            <a:pPr>
              <a:lnSpc>
                <a:spcPct val="80000"/>
              </a:lnSpc>
            </a:pPr>
            <a:r>
              <a:rPr lang="en-US" sz="1800" smtClean="0"/>
              <a:t>What size school do you want to attend?</a:t>
            </a:r>
          </a:p>
          <a:p>
            <a:pPr>
              <a:lnSpc>
                <a:spcPct val="80000"/>
              </a:lnSpc>
            </a:pPr>
            <a:r>
              <a:rPr lang="en-US" sz="1800" smtClean="0"/>
              <a:t>What programs of study are you considering?</a:t>
            </a:r>
          </a:p>
          <a:p>
            <a:pPr>
              <a:lnSpc>
                <a:spcPct val="80000"/>
              </a:lnSpc>
            </a:pPr>
            <a:r>
              <a:rPr lang="en-US" sz="1800" smtClean="0"/>
              <a:t>How far from home do you want to go?</a:t>
            </a:r>
          </a:p>
          <a:p>
            <a:pPr>
              <a:lnSpc>
                <a:spcPct val="80000"/>
              </a:lnSpc>
            </a:pPr>
            <a:r>
              <a:rPr lang="en-US" sz="1800" smtClean="0"/>
              <a:t>Do you wish to participate in any extra-curricular activities or athletics?</a:t>
            </a:r>
          </a:p>
          <a:p>
            <a:pPr>
              <a:lnSpc>
                <a:spcPct val="80000"/>
              </a:lnSpc>
            </a:pPr>
            <a:r>
              <a:rPr lang="en-US" sz="1800" smtClean="0"/>
              <a:t>Do you want to attend a school in an urban, suburban or rural place?</a:t>
            </a:r>
          </a:p>
          <a:p>
            <a:pPr>
              <a:lnSpc>
                <a:spcPct val="80000"/>
              </a:lnSpc>
            </a:pPr>
            <a:r>
              <a:rPr lang="en-US" sz="1800" smtClean="0"/>
              <a:t>Do you require any special services (i.e. tutoring, note takers, readers, TDD or interpreters)?</a:t>
            </a:r>
          </a:p>
          <a:p>
            <a:pPr>
              <a:lnSpc>
                <a:spcPct val="80000"/>
              </a:lnSpc>
            </a:pPr>
            <a:r>
              <a:rPr lang="en-US" sz="1800" smtClean="0"/>
              <a:t>Discuss your college plans with your counselor, family, teachers and friends.</a:t>
            </a:r>
          </a:p>
          <a:p>
            <a:pPr>
              <a:lnSpc>
                <a:spcPct val="80000"/>
              </a:lnSpc>
            </a:pPr>
            <a:r>
              <a:rPr lang="en-US" sz="1800" smtClean="0"/>
              <a:t>Research your colleges of interest on the Internet </a:t>
            </a:r>
          </a:p>
          <a:p>
            <a:pPr>
              <a:lnSpc>
                <a:spcPct val="80000"/>
              </a:lnSpc>
            </a:pPr>
            <a:endParaRPr lang="en-US" sz="1800" smtClean="0"/>
          </a:p>
        </p:txBody>
      </p:sp>
      <p:sp>
        <p:nvSpPr>
          <p:cNvPr id="113668" name="Rectangle 4"/>
          <p:cNvSpPr>
            <a:spLocks noChangeArrowheads="1"/>
          </p:cNvSpPr>
          <p:nvPr/>
        </p:nvSpPr>
        <p:spPr bwMode="auto">
          <a:xfrm>
            <a:off x="228600" y="4876800"/>
            <a:ext cx="7391400" cy="1465263"/>
          </a:xfrm>
          <a:prstGeom prst="rect">
            <a:avLst/>
          </a:prstGeom>
          <a:solidFill>
            <a:srgbClr val="FFFFFF"/>
          </a:solidFill>
          <a:ln w="9525">
            <a:noFill/>
            <a:miter lim="800000"/>
            <a:headEnd/>
            <a:tailEnd/>
          </a:ln>
          <a:effectLst/>
        </p:spPr>
        <p:txBody>
          <a:bodyPr anchor="ctr">
            <a:spAutoFit/>
          </a:bodyPr>
          <a:lstStyle/>
          <a:p>
            <a:r>
              <a:rPr lang="en-US" sz="1800" b="1" u="sng"/>
              <a:t>At the Fair...</a:t>
            </a:r>
            <a:endParaRPr lang="en-US" sz="1800" u="sng"/>
          </a:p>
          <a:p>
            <a:r>
              <a:rPr lang="en-US" sz="1800"/>
              <a:t>1. Visit colleges and universities which you feel meet your criteria.</a:t>
            </a:r>
          </a:p>
          <a:p>
            <a:r>
              <a:rPr lang="en-US" sz="1800"/>
              <a:t>2. Talk with a college counselor. Introduce yourself, ask questions. </a:t>
            </a:r>
          </a:p>
          <a:p>
            <a:r>
              <a:rPr lang="en-US" sz="1800"/>
              <a:t>3. Get college representative contact information for follow-up. </a:t>
            </a:r>
          </a:p>
          <a:p>
            <a:pPr algn="ctr" eaLnBrk="0" hangingPunct="0"/>
            <a:endParaRPr lang="en-US" sz="18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2"/>
          </p:nvPr>
        </p:nvSpPr>
        <p:spPr/>
        <p:txBody>
          <a:bodyPr/>
          <a:lstStyle/>
          <a:p>
            <a:pPr>
              <a:defRPr/>
            </a:pPr>
            <a:fld id="{20862A60-B6A6-4DCA-B732-616B174D5993}" type="datetime1">
              <a:rPr lang="en-US"/>
              <a:pPr>
                <a:defRPr/>
              </a:pPr>
              <a:t>9/26/2011</a:t>
            </a:fld>
            <a:endParaRPr lang="en-US"/>
          </a:p>
        </p:txBody>
      </p:sp>
      <p:sp>
        <p:nvSpPr>
          <p:cNvPr id="63490" name="Rectangle 2"/>
          <p:cNvSpPr>
            <a:spLocks noGrp="1"/>
          </p:cNvSpPr>
          <p:nvPr>
            <p:ph type="title" idx="4294967295"/>
          </p:nvPr>
        </p:nvSpPr>
        <p:spPr bwMode="auto"/>
        <p:txBody>
          <a:bodyPr wrap="square" numCol="1" anchorCtr="0" compatLnSpc="1">
            <a:prstTxWarp prst="textNoShape">
              <a:avLst/>
            </a:prstTxWarp>
          </a:bodyPr>
          <a:lstStyle/>
          <a:p>
            <a:r>
              <a:rPr lang="en-US" smtClean="0"/>
              <a:t>Sending SAT/ACT Scores</a:t>
            </a:r>
          </a:p>
        </p:txBody>
      </p:sp>
      <p:sp>
        <p:nvSpPr>
          <p:cNvPr id="117763" name="Rectangle 3"/>
          <p:cNvSpPr>
            <a:spLocks noGrp="1"/>
          </p:cNvSpPr>
          <p:nvPr>
            <p:ph type="body" idx="4294967295"/>
          </p:nvPr>
        </p:nvSpPr>
        <p:spPr>
          <a:xfrm>
            <a:off x="304800" y="5638800"/>
            <a:ext cx="8001000" cy="609600"/>
          </a:xfrm>
        </p:spPr>
        <p:txBody>
          <a:bodyPr/>
          <a:lstStyle/>
          <a:p>
            <a:pPr>
              <a:lnSpc>
                <a:spcPct val="80000"/>
              </a:lnSpc>
            </a:pPr>
            <a:r>
              <a:rPr lang="en-US" sz="2000" b="1" smtClean="0"/>
              <a:t>Example: GPA: 4.8 SAT/ACT: 2400/36 President of 10 clubs, Captain of several sports. Should he still send scores to UC/CSU/ Privates?</a:t>
            </a:r>
          </a:p>
          <a:p>
            <a:pPr>
              <a:lnSpc>
                <a:spcPct val="80000"/>
              </a:lnSpc>
              <a:buFont typeface="Arial" charset="0"/>
              <a:buNone/>
            </a:pPr>
            <a:endParaRPr lang="en-US" sz="2000" b="1" smtClean="0"/>
          </a:p>
          <a:p>
            <a:pPr>
              <a:lnSpc>
                <a:spcPct val="80000"/>
              </a:lnSpc>
              <a:buFont typeface="Arial" charset="0"/>
              <a:buNone/>
            </a:pPr>
            <a:endParaRPr lang="en-US" sz="2000" smtClean="0"/>
          </a:p>
        </p:txBody>
      </p:sp>
      <p:sp>
        <p:nvSpPr>
          <p:cNvPr id="117764" name="Rectangle 4"/>
          <p:cNvSpPr>
            <a:spLocks noChangeArrowheads="1"/>
          </p:cNvSpPr>
          <p:nvPr/>
        </p:nvSpPr>
        <p:spPr bwMode="auto">
          <a:xfrm>
            <a:off x="228600" y="1752600"/>
            <a:ext cx="4572000" cy="2289175"/>
          </a:xfrm>
          <a:prstGeom prst="rect">
            <a:avLst/>
          </a:prstGeom>
          <a:noFill/>
          <a:ln w="9525">
            <a:noFill/>
            <a:miter lim="800000"/>
            <a:headEnd/>
            <a:tailEnd/>
          </a:ln>
          <a:effectLst/>
        </p:spPr>
        <p:txBody>
          <a:bodyPr>
            <a:spAutoFit/>
          </a:bodyPr>
          <a:lstStyle/>
          <a:p>
            <a:r>
              <a:rPr lang="en-US" sz="1800" b="1" u="sng"/>
              <a:t>QUICK GUIDE to SEND SAT scores:</a:t>
            </a:r>
          </a:p>
          <a:p>
            <a:pPr lvl="1"/>
            <a:r>
              <a:rPr lang="en-US" sz="1800" b="1"/>
              <a:t>Tips: Send most recent SAT scores, they’ll send all scores.</a:t>
            </a:r>
          </a:p>
          <a:p>
            <a:r>
              <a:rPr lang="en-US" sz="1800"/>
              <a:t>CSU: 3594 under “More Search options”</a:t>
            </a:r>
          </a:p>
          <a:p>
            <a:pPr lvl="1"/>
            <a:r>
              <a:rPr lang="en-US" sz="1800" i="1"/>
              <a:t>CSU Mentor Long Beach</a:t>
            </a:r>
          </a:p>
          <a:p>
            <a:r>
              <a:rPr lang="en-US" sz="1800"/>
              <a:t>UC: Send one, all will get it</a:t>
            </a:r>
          </a:p>
          <a:p>
            <a:r>
              <a:rPr lang="en-US" sz="1800"/>
              <a:t>Private: Need to send to all of them. </a:t>
            </a:r>
          </a:p>
          <a:p>
            <a:endParaRPr lang="en-US" sz="1800"/>
          </a:p>
        </p:txBody>
      </p:sp>
      <p:sp>
        <p:nvSpPr>
          <p:cNvPr id="117765" name="Rectangle 5"/>
          <p:cNvSpPr>
            <a:spLocks noChangeArrowheads="1"/>
          </p:cNvSpPr>
          <p:nvPr/>
        </p:nvSpPr>
        <p:spPr bwMode="auto">
          <a:xfrm>
            <a:off x="228600" y="3962400"/>
            <a:ext cx="4800600" cy="1465263"/>
          </a:xfrm>
          <a:prstGeom prst="rect">
            <a:avLst/>
          </a:prstGeom>
          <a:noFill/>
          <a:ln w="9525">
            <a:noFill/>
            <a:miter lim="800000"/>
            <a:headEnd/>
            <a:tailEnd/>
          </a:ln>
          <a:effectLst/>
        </p:spPr>
        <p:txBody>
          <a:bodyPr>
            <a:spAutoFit/>
          </a:bodyPr>
          <a:lstStyle/>
          <a:p>
            <a:r>
              <a:rPr lang="en-US" sz="1800" b="1" u="sng"/>
              <a:t>QUICK GUIDE to SEND ACT scores:</a:t>
            </a:r>
          </a:p>
          <a:p>
            <a:pPr lvl="1"/>
            <a:r>
              <a:rPr lang="en-US" sz="1800"/>
              <a:t>CSU: Send to one, use </a:t>
            </a:r>
            <a:r>
              <a:rPr lang="en-US" sz="1800" u="sng">
                <a:solidFill>
                  <a:schemeClr val="hlink"/>
                </a:solidFill>
              </a:rPr>
              <a:t>ACT Score Manager</a:t>
            </a:r>
            <a:r>
              <a:rPr lang="en-US" sz="1800"/>
              <a:t> to release scores to other CSU</a:t>
            </a:r>
          </a:p>
          <a:p>
            <a:pPr lvl="1"/>
            <a:r>
              <a:rPr lang="en-US" sz="1800"/>
              <a:t>UC: Send one, all will get it</a:t>
            </a:r>
          </a:p>
          <a:p>
            <a:pPr lvl="1"/>
            <a:r>
              <a:rPr lang="en-US" sz="1800"/>
              <a:t>Private: Need to send to all of them. </a:t>
            </a:r>
          </a:p>
        </p:txBody>
      </p:sp>
      <p:sp>
        <p:nvSpPr>
          <p:cNvPr id="117766" name="Rectangle 6"/>
          <p:cNvSpPr>
            <a:spLocks noChangeArrowheads="1"/>
          </p:cNvSpPr>
          <p:nvPr/>
        </p:nvSpPr>
        <p:spPr bwMode="auto">
          <a:xfrm>
            <a:off x="304800" y="1219200"/>
            <a:ext cx="8153400" cy="457200"/>
          </a:xfrm>
          <a:prstGeom prst="rect">
            <a:avLst/>
          </a:prstGeom>
          <a:noFill/>
          <a:ln w="9525">
            <a:noFill/>
            <a:miter lim="800000"/>
            <a:headEnd/>
            <a:tailEnd/>
          </a:ln>
          <a:effectLst/>
        </p:spPr>
        <p:txBody>
          <a:bodyPr anchor="ctr">
            <a:spAutoFit/>
          </a:bodyPr>
          <a:lstStyle/>
          <a:p>
            <a:r>
              <a:rPr lang="en-US" sz="2400" b="1"/>
              <a:t>Download guide: </a:t>
            </a:r>
            <a:r>
              <a:rPr lang="en-US" sz="2000" b="1"/>
              <a:t>galileoweb.org/college/resources/satact/</a:t>
            </a:r>
            <a:r>
              <a:rPr lang="en-US" sz="2400" b="1"/>
              <a:t> </a:t>
            </a:r>
          </a:p>
        </p:txBody>
      </p:sp>
      <p:sp>
        <p:nvSpPr>
          <p:cNvPr id="117768" name="Text Box 8"/>
          <p:cNvSpPr txBox="1">
            <a:spLocks noChangeArrowheads="1"/>
          </p:cNvSpPr>
          <p:nvPr/>
        </p:nvSpPr>
        <p:spPr bwMode="auto">
          <a:xfrm>
            <a:off x="5334000" y="4419600"/>
            <a:ext cx="3429000" cy="915988"/>
          </a:xfrm>
          <a:prstGeom prst="rect">
            <a:avLst/>
          </a:prstGeom>
          <a:noFill/>
          <a:ln w="9525">
            <a:noFill/>
            <a:miter lim="800000"/>
            <a:headEnd/>
            <a:tailEnd/>
          </a:ln>
          <a:effectLst/>
        </p:spPr>
        <p:txBody>
          <a:bodyPr>
            <a:spAutoFit/>
          </a:bodyPr>
          <a:lstStyle/>
          <a:p>
            <a:pPr>
              <a:spcBef>
                <a:spcPct val="50000"/>
              </a:spcBef>
            </a:pPr>
            <a:r>
              <a:rPr lang="en-US" sz="1800" b="1" u="sng"/>
              <a:t>TIP:</a:t>
            </a:r>
            <a:r>
              <a:rPr lang="en-US" sz="1800"/>
              <a:t> Send scores by specific deadline to take advantage of FREE sending scores.  </a:t>
            </a:r>
          </a:p>
        </p:txBody>
      </p:sp>
      <p:sp>
        <p:nvSpPr>
          <p:cNvPr id="117769" name="Text Box 9"/>
          <p:cNvSpPr txBox="1">
            <a:spLocks noChangeArrowheads="1"/>
          </p:cNvSpPr>
          <p:nvPr/>
        </p:nvSpPr>
        <p:spPr bwMode="auto">
          <a:xfrm>
            <a:off x="7467600" y="6019800"/>
            <a:ext cx="1676400" cy="641350"/>
          </a:xfrm>
          <a:prstGeom prst="rect">
            <a:avLst/>
          </a:prstGeom>
          <a:noFill/>
          <a:ln w="9525">
            <a:noFill/>
            <a:miter lim="800000"/>
            <a:headEnd/>
            <a:tailEnd/>
          </a:ln>
          <a:effectLst/>
        </p:spPr>
        <p:txBody>
          <a:bodyPr>
            <a:spAutoFit/>
          </a:bodyPr>
          <a:lstStyle/>
          <a:p>
            <a:pPr>
              <a:spcBef>
                <a:spcPct val="50000"/>
              </a:spcBef>
            </a:pPr>
            <a:r>
              <a:rPr lang="en-US" sz="3600"/>
              <a:t>YES!!</a:t>
            </a:r>
          </a:p>
        </p:txBody>
      </p:sp>
      <p:pic>
        <p:nvPicPr>
          <p:cNvPr id="117770" name="Picture 10"/>
          <p:cNvPicPr>
            <a:picLocks noChangeAspect="1" noChangeArrowheads="1"/>
          </p:cNvPicPr>
          <p:nvPr/>
        </p:nvPicPr>
        <p:blipFill>
          <a:blip r:embed="rId2"/>
          <a:srcRect/>
          <a:stretch>
            <a:fillRect/>
          </a:stretch>
        </p:blipFill>
        <p:spPr bwMode="auto">
          <a:xfrm>
            <a:off x="4724400" y="1905000"/>
            <a:ext cx="4419600" cy="2286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17769"/>
                                        </p:tgtEl>
                                        <p:attrNameLst>
                                          <p:attrName>style.visibility</p:attrName>
                                        </p:attrNameLst>
                                      </p:cBhvr>
                                      <p:to>
                                        <p:strVal val="visible"/>
                                      </p:to>
                                    </p:set>
                                    <p:animEffect transition="in" filter="blinds(horizontal)">
                                      <p:cBhvr>
                                        <p:cTn id="7" dur="500"/>
                                        <p:tgtEl>
                                          <p:spTgt spid="11776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2000" fill="hold"/>
                                        <p:tgtEl>
                                          <p:spTgt spid="11776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9" grpId="0"/>
      <p:bldP spid="11776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2"/>
          </p:nvPr>
        </p:nvSpPr>
        <p:spPr/>
        <p:txBody>
          <a:bodyPr/>
          <a:lstStyle/>
          <a:p>
            <a:pPr>
              <a:defRPr/>
            </a:pPr>
            <a:fld id="{974984DF-E79E-4DE8-AD9E-28CC5A68EBC6}" type="datetime1">
              <a:rPr lang="en-US"/>
              <a:pPr>
                <a:defRPr/>
              </a:pPr>
              <a:t>9/26/2011</a:t>
            </a:fld>
            <a:endParaRPr lang="en-US"/>
          </a:p>
        </p:txBody>
      </p:sp>
      <p:sp>
        <p:nvSpPr>
          <p:cNvPr id="118786" name="Rectangle 2"/>
          <p:cNvSpPr>
            <a:spLocks noGrp="1"/>
          </p:cNvSpPr>
          <p:nvPr>
            <p:ph type="title"/>
          </p:nvPr>
        </p:nvSpPr>
        <p:spPr bwMode="auto">
          <a:noFill/>
        </p:spPr>
        <p:txBody>
          <a:bodyPr wrap="square" numCol="1" anchorCtr="0" compatLnSpc="1">
            <a:prstTxWarp prst="textNoShape">
              <a:avLst/>
            </a:prstTxWarp>
          </a:bodyPr>
          <a:lstStyle/>
          <a:p>
            <a:r>
              <a:rPr lang="en-US" smtClean="0"/>
              <a:t>CSU: ELM/EPT exams</a:t>
            </a:r>
          </a:p>
        </p:txBody>
      </p:sp>
      <p:sp>
        <p:nvSpPr>
          <p:cNvPr id="118787" name="Rectangle 3"/>
          <p:cNvSpPr>
            <a:spLocks noGrp="1"/>
          </p:cNvSpPr>
          <p:nvPr>
            <p:ph type="body" idx="1"/>
          </p:nvPr>
        </p:nvSpPr>
        <p:spPr/>
        <p:txBody>
          <a:bodyPr/>
          <a:lstStyle/>
          <a:p>
            <a:r>
              <a:rPr lang="en-US" b="1" u="sng" smtClean="0">
                <a:solidFill>
                  <a:schemeClr val="hlink"/>
                </a:solidFill>
              </a:rPr>
              <a:t>Entry-Level Math (ELM)/English-Placement Tests (EPT):</a:t>
            </a:r>
            <a:r>
              <a:rPr lang="en-US" smtClean="0"/>
              <a:t> You need to take the exams early, otherwise you won’t be able to sign-up for classes at CSU</a:t>
            </a:r>
          </a:p>
          <a:p>
            <a:r>
              <a:rPr lang="en-US" b="1" smtClean="0"/>
              <a:t>Preparation: csusuccess.org</a:t>
            </a:r>
          </a:p>
          <a:p>
            <a:endParaRPr lang="en-US" smtClean="0"/>
          </a:p>
        </p:txBody>
      </p:sp>
      <p:sp>
        <p:nvSpPr>
          <p:cNvPr id="118788" name="Rectangle 4"/>
          <p:cNvSpPr>
            <a:spLocks noChangeArrowheads="1"/>
          </p:cNvSpPr>
          <p:nvPr/>
        </p:nvSpPr>
        <p:spPr bwMode="auto">
          <a:xfrm>
            <a:off x="152400" y="1219200"/>
            <a:ext cx="9144000" cy="366713"/>
          </a:xfrm>
          <a:prstGeom prst="rect">
            <a:avLst/>
          </a:prstGeom>
          <a:noFill/>
          <a:ln w="9525">
            <a:noFill/>
            <a:miter lim="800000"/>
            <a:headEnd/>
            <a:tailEnd/>
          </a:ln>
          <a:effectLst/>
        </p:spPr>
        <p:txBody>
          <a:bodyPr anchor="ctr">
            <a:spAutoFit/>
          </a:bodyPr>
          <a:lstStyle/>
          <a:p>
            <a:r>
              <a:rPr lang="en-US" sz="1800"/>
              <a:t>SIGN UP HERE to take exam at SFSU: </a:t>
            </a:r>
            <a:r>
              <a:rPr lang="en-US" sz="1800">
                <a:hlinkClick r:id="rId2"/>
              </a:rPr>
              <a:t>http://www.sfsu.edu/~testing/eptelm.html</a:t>
            </a:r>
            <a:r>
              <a:rPr lang="en-US" sz="1800"/>
              <a:t> </a:t>
            </a:r>
          </a:p>
        </p:txBody>
      </p:sp>
      <p:pic>
        <p:nvPicPr>
          <p:cNvPr id="118789" name="Picture 5"/>
          <p:cNvPicPr>
            <a:picLocks noChangeAspect="1" noChangeArrowheads="1"/>
          </p:cNvPicPr>
          <p:nvPr/>
        </p:nvPicPr>
        <p:blipFill>
          <a:blip r:embed="rId3"/>
          <a:srcRect/>
          <a:stretch>
            <a:fillRect/>
          </a:stretch>
        </p:blipFill>
        <p:spPr bwMode="auto">
          <a:xfrm>
            <a:off x="381000" y="3124200"/>
            <a:ext cx="4876800" cy="3733800"/>
          </a:xfrm>
          <a:prstGeom prst="rect">
            <a:avLst/>
          </a:prstGeom>
          <a:noFill/>
        </p:spPr>
      </p:pic>
      <p:sp>
        <p:nvSpPr>
          <p:cNvPr id="118790" name="Text Box 6"/>
          <p:cNvSpPr txBox="1">
            <a:spLocks noChangeArrowheads="1"/>
          </p:cNvSpPr>
          <p:nvPr/>
        </p:nvSpPr>
        <p:spPr bwMode="auto">
          <a:xfrm>
            <a:off x="5334000" y="2667000"/>
            <a:ext cx="3200400" cy="3756025"/>
          </a:xfrm>
          <a:prstGeom prst="rect">
            <a:avLst/>
          </a:prstGeom>
          <a:noFill/>
          <a:ln w="9525">
            <a:noFill/>
            <a:miter lim="800000"/>
            <a:headEnd/>
            <a:tailEnd/>
          </a:ln>
          <a:effectLst/>
        </p:spPr>
        <p:txBody>
          <a:bodyPr>
            <a:spAutoFit/>
          </a:bodyPr>
          <a:lstStyle/>
          <a:p>
            <a:pPr eaLnBrk="0" hangingPunct="0">
              <a:spcBef>
                <a:spcPct val="20000"/>
              </a:spcBef>
              <a:buClr>
                <a:schemeClr val="accent1"/>
              </a:buClr>
              <a:buFont typeface="Arial" charset="0"/>
              <a:buNone/>
            </a:pPr>
            <a:r>
              <a:rPr lang="en-US" sz="2400" b="1" u="sng"/>
              <a:t>Early start: </a:t>
            </a:r>
          </a:p>
          <a:p>
            <a:pPr>
              <a:spcBef>
                <a:spcPct val="50000"/>
              </a:spcBef>
              <a:buFontTx/>
              <a:buChar char="•"/>
            </a:pPr>
            <a:r>
              <a:rPr lang="en-US" sz="1800"/>
              <a:t>Required for students who do not meet the ELM/EPT proficiency requirements</a:t>
            </a:r>
          </a:p>
          <a:p>
            <a:pPr>
              <a:spcBef>
                <a:spcPct val="50000"/>
              </a:spcBef>
              <a:buFontTx/>
              <a:buChar char="•"/>
            </a:pPr>
            <a:r>
              <a:rPr lang="en-US" sz="1800"/>
              <a:t> Program starts the summer before freshman yr.</a:t>
            </a:r>
          </a:p>
          <a:p>
            <a:pPr>
              <a:spcBef>
                <a:spcPct val="50000"/>
              </a:spcBef>
              <a:buFontTx/>
              <a:buChar char="•"/>
            </a:pPr>
            <a:r>
              <a:rPr lang="en-US" sz="1800"/>
              <a:t>Will be available at CSU-campus, community college &amp; online. </a:t>
            </a:r>
          </a:p>
          <a:p>
            <a:pPr>
              <a:spcBef>
                <a:spcPct val="50000"/>
              </a:spcBef>
              <a:buFontTx/>
              <a:buChar char="•"/>
            </a:pPr>
            <a:r>
              <a:rPr lang="en-US" sz="1800"/>
              <a:t>Financial-aid available for those who demonstrate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90"/>
                                        </p:tgtEl>
                                        <p:attrNameLst>
                                          <p:attrName>style.visibility</p:attrName>
                                        </p:attrNameLst>
                                      </p:cBhvr>
                                      <p:to>
                                        <p:strVal val="visible"/>
                                      </p:to>
                                    </p:set>
                                    <p:animEffect transition="in" filter="blinds(horizontal)">
                                      <p:cBhvr>
                                        <p:cTn id="7" dur="500"/>
                                        <p:tgtEl>
                                          <p:spTgt spid="118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2"/>
          </p:nvPr>
        </p:nvSpPr>
        <p:spPr/>
        <p:txBody>
          <a:bodyPr/>
          <a:lstStyle/>
          <a:p>
            <a:pPr>
              <a:defRPr/>
            </a:pPr>
            <a:fld id="{5C33D8B4-9596-4B38-8258-8D6F17E8110C}" type="datetime1">
              <a:rPr lang="en-US"/>
              <a:pPr>
                <a:defRPr/>
              </a:pPr>
              <a:t>9/26/2011</a:t>
            </a:fld>
            <a:endParaRPr lang="en-US"/>
          </a:p>
        </p:txBody>
      </p:sp>
      <p:sp>
        <p:nvSpPr>
          <p:cNvPr id="119810" name="Rectangle 2"/>
          <p:cNvSpPr>
            <a:spLocks noGrp="1"/>
          </p:cNvSpPr>
          <p:nvPr>
            <p:ph type="title"/>
          </p:nvPr>
        </p:nvSpPr>
        <p:spPr bwMode="auto">
          <a:noFill/>
        </p:spPr>
        <p:txBody>
          <a:bodyPr wrap="square" numCol="1" anchorCtr="0" compatLnSpc="1">
            <a:prstTxWarp prst="textNoShape">
              <a:avLst/>
            </a:prstTxWarp>
          </a:bodyPr>
          <a:lstStyle/>
          <a:p>
            <a:r>
              <a:rPr lang="en-US" sz="4200" smtClean="0"/>
              <a:t>EOP: </a:t>
            </a:r>
            <a:r>
              <a:rPr lang="en-US" sz="3200" smtClean="0"/>
              <a:t>Educational Opportunity Program</a:t>
            </a:r>
            <a:r>
              <a:rPr lang="en-US" sz="4200" smtClean="0"/>
              <a:t> </a:t>
            </a:r>
          </a:p>
        </p:txBody>
      </p:sp>
      <p:sp>
        <p:nvSpPr>
          <p:cNvPr id="119811" name="Rectangle 3"/>
          <p:cNvSpPr>
            <a:spLocks noGrp="1"/>
          </p:cNvSpPr>
          <p:nvPr>
            <p:ph type="body" idx="1"/>
          </p:nvPr>
        </p:nvSpPr>
        <p:spPr>
          <a:xfrm>
            <a:off x="381000" y="1219200"/>
            <a:ext cx="7924800" cy="533400"/>
          </a:xfrm>
        </p:spPr>
        <p:txBody>
          <a:bodyPr/>
          <a:lstStyle/>
          <a:p>
            <a:pPr>
              <a:buFont typeface="Arial" charset="0"/>
              <a:buNone/>
            </a:pPr>
            <a:r>
              <a:rPr lang="en-US" smtClean="0"/>
              <a:t>www.csumentor.edu/planning/eop/ Deadline varies: Jan. 31</a:t>
            </a:r>
          </a:p>
        </p:txBody>
      </p:sp>
      <p:sp>
        <p:nvSpPr>
          <p:cNvPr id="119812" name="Rectangle 4"/>
          <p:cNvSpPr>
            <a:spLocks noChangeArrowheads="1"/>
          </p:cNvSpPr>
          <p:nvPr/>
        </p:nvSpPr>
        <p:spPr bwMode="auto">
          <a:xfrm>
            <a:off x="381000" y="1858963"/>
            <a:ext cx="8001000" cy="3262312"/>
          </a:xfrm>
          <a:prstGeom prst="rect">
            <a:avLst/>
          </a:prstGeom>
          <a:noFill/>
          <a:ln w="9525">
            <a:noFill/>
            <a:miter lim="800000"/>
            <a:headEnd/>
            <a:tailEnd/>
          </a:ln>
          <a:effectLst/>
        </p:spPr>
        <p:txBody>
          <a:bodyPr anchor="ctr">
            <a:spAutoFit/>
          </a:bodyPr>
          <a:lstStyle/>
          <a:p>
            <a:pPr>
              <a:buFontTx/>
              <a:buChar char="•"/>
            </a:pPr>
            <a:r>
              <a:rPr lang="en-US" sz="2400"/>
              <a:t> Designed to improve access and retention of historically low-income and educationally disadvantaged students.</a:t>
            </a:r>
            <a:r>
              <a:rPr lang="en-US" sz="2800"/>
              <a:t> </a:t>
            </a:r>
          </a:p>
          <a:p>
            <a:r>
              <a:rPr lang="en-US" sz="1800"/>
              <a:t>EOP students have the potential and demonstrated motivation to perform satisfactorily at a CSU, but they have not been able to realize their potential because of their economic or educational background. </a:t>
            </a:r>
          </a:p>
          <a:p>
            <a:endParaRPr lang="en-US" sz="1800"/>
          </a:p>
          <a:p>
            <a:pPr>
              <a:buFontTx/>
              <a:buChar char="•"/>
            </a:pPr>
            <a:r>
              <a:rPr lang="en-US" sz="2400"/>
              <a:t>The program provides </a:t>
            </a:r>
            <a:r>
              <a:rPr lang="en-US" sz="2400" b="1" u="sng"/>
              <a:t>admission and academic assistance</a:t>
            </a:r>
            <a:r>
              <a:rPr lang="en-US" sz="2400" b="1"/>
              <a:t> to EOP students. </a:t>
            </a:r>
          </a:p>
          <a:p>
            <a:r>
              <a:rPr lang="en-US" sz="1800" b="1"/>
              <a:t>In many cases, the program offers </a:t>
            </a:r>
            <a:r>
              <a:rPr lang="en-US" sz="1800" b="1" u="sng"/>
              <a:t>financial assistance</a:t>
            </a:r>
            <a:r>
              <a:rPr lang="en-US" sz="1800" b="1"/>
              <a:t> to eligible students.</a:t>
            </a:r>
            <a:r>
              <a:rPr lang="en-US" sz="1800"/>
              <a:t>  </a:t>
            </a:r>
          </a:p>
        </p:txBody>
      </p:sp>
      <p:sp>
        <p:nvSpPr>
          <p:cNvPr id="119813" name="Rectangle 5"/>
          <p:cNvSpPr>
            <a:spLocks noChangeArrowheads="1"/>
          </p:cNvSpPr>
          <p:nvPr/>
        </p:nvSpPr>
        <p:spPr bwMode="auto">
          <a:xfrm>
            <a:off x="457200" y="5334000"/>
            <a:ext cx="7359650" cy="1190625"/>
          </a:xfrm>
          <a:prstGeom prst="rect">
            <a:avLst/>
          </a:prstGeom>
          <a:noFill/>
          <a:ln w="9525">
            <a:noFill/>
            <a:miter lim="800000"/>
            <a:headEnd/>
            <a:tailEnd/>
          </a:ln>
          <a:effectLst/>
        </p:spPr>
        <p:txBody>
          <a:bodyPr anchor="ctr">
            <a:spAutoFit/>
          </a:bodyPr>
          <a:lstStyle/>
          <a:p>
            <a:r>
              <a:rPr lang="en-US" sz="1800" b="1" u="sng">
                <a:solidFill>
                  <a:schemeClr val="hlink"/>
                </a:solidFill>
              </a:rPr>
              <a:t>IMPORTANT INFORMATION REGARDING APPLYING FOR EOP:</a:t>
            </a:r>
            <a:br>
              <a:rPr lang="en-US" sz="1800" b="1" u="sng">
                <a:solidFill>
                  <a:schemeClr val="hlink"/>
                </a:solidFill>
              </a:rPr>
            </a:br>
            <a:r>
              <a:rPr lang="en-US" sz="1800" b="1">
                <a:solidFill>
                  <a:schemeClr val="hlink"/>
                </a:solidFill>
              </a:rPr>
              <a:t>In order to begin an EOP application, you must first submit an online undergraduate application to the campus to which you are applying. EOP application requires </a:t>
            </a:r>
            <a:r>
              <a:rPr lang="en-US" sz="1800" b="1" u="sng">
                <a:solidFill>
                  <a:schemeClr val="hlink"/>
                </a:solidFill>
              </a:rPr>
              <a:t>two</a:t>
            </a:r>
            <a:r>
              <a:rPr lang="en-US" sz="1800" b="1">
                <a:solidFill>
                  <a:schemeClr val="hlink"/>
                </a:solidFill>
              </a:rPr>
              <a:t> letter of recommendations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89ACB57E-AA74-4FC4-AB62-C66B5F0C31FE}" type="datetime1">
              <a:rPr lang="en-US"/>
              <a:pPr>
                <a:defRPr/>
              </a:pPr>
              <a:t>9/26/2011</a:t>
            </a:fld>
            <a:endParaRPr lang="en-US"/>
          </a:p>
        </p:txBody>
      </p:sp>
      <p:sp>
        <p:nvSpPr>
          <p:cNvPr id="62466" name="Rectangle 2"/>
          <p:cNvSpPr>
            <a:spLocks noGrp="1"/>
          </p:cNvSpPr>
          <p:nvPr>
            <p:ph type="title" idx="4294967295"/>
          </p:nvPr>
        </p:nvSpPr>
        <p:spPr bwMode="auto"/>
        <p:txBody>
          <a:bodyPr wrap="square" numCol="1" anchorCtr="0" compatLnSpc="1">
            <a:prstTxWarp prst="textNoShape">
              <a:avLst/>
            </a:prstTxWarp>
          </a:bodyPr>
          <a:lstStyle/>
          <a:p>
            <a:pPr>
              <a:defRPr/>
            </a:pPr>
            <a:r>
              <a:rPr lang="en-US" smtClean="0"/>
              <a:t>Letter of Recommendation</a:t>
            </a:r>
          </a:p>
        </p:txBody>
      </p:sp>
      <p:sp>
        <p:nvSpPr>
          <p:cNvPr id="120835" name="Rectangle 3"/>
          <p:cNvSpPr>
            <a:spLocks noGrp="1"/>
          </p:cNvSpPr>
          <p:nvPr>
            <p:ph type="body" idx="4294967295"/>
          </p:nvPr>
        </p:nvSpPr>
        <p:spPr>
          <a:xfrm>
            <a:off x="457200" y="1600200"/>
            <a:ext cx="7620000" cy="5257800"/>
          </a:xfrm>
        </p:spPr>
        <p:txBody>
          <a:bodyPr/>
          <a:lstStyle/>
          <a:p>
            <a:pPr marL="400050" indent="-285750">
              <a:lnSpc>
                <a:spcPct val="80000"/>
              </a:lnSpc>
              <a:buFont typeface="Arial" charset="0"/>
              <a:buNone/>
            </a:pPr>
            <a:r>
              <a:rPr lang="en-US" sz="2400" b="1" i="1" smtClean="0"/>
              <a:t>SPECIFIC TIPS FOR RECOMMENDATIONS</a:t>
            </a:r>
          </a:p>
          <a:p>
            <a:pPr marL="400050" indent="-285750">
              <a:lnSpc>
                <a:spcPct val="80000"/>
              </a:lnSpc>
              <a:buFont typeface="Arial" charset="0"/>
              <a:buNone/>
            </a:pPr>
            <a:r>
              <a:rPr lang="en-US" sz="2000" b="1" smtClean="0"/>
              <a:t>Typically, you’ll need two from teachers, one from counselor: </a:t>
            </a:r>
          </a:p>
          <a:p>
            <a:pPr marL="400050" indent="-285750">
              <a:lnSpc>
                <a:spcPct val="80000"/>
              </a:lnSpc>
              <a:buFont typeface="Arial" charset="0"/>
              <a:buNone/>
            </a:pPr>
            <a:r>
              <a:rPr lang="en-US" sz="2400" b="1" smtClean="0"/>
              <a:t>1. Put together a packet.</a:t>
            </a:r>
            <a:r>
              <a:rPr lang="en-US" sz="2400" smtClean="0"/>
              <a:t> Include: transcript, your resume, personal statement, envelopes, deadlines.</a:t>
            </a:r>
          </a:p>
          <a:p>
            <a:pPr marL="400050" indent="-285750">
              <a:lnSpc>
                <a:spcPct val="80000"/>
              </a:lnSpc>
              <a:buFont typeface="Arial" charset="0"/>
              <a:buNone/>
            </a:pPr>
            <a:r>
              <a:rPr lang="en-US" sz="2400" b="1" smtClean="0"/>
              <a:t>2. Ask if they feel they can write a good recommendation.</a:t>
            </a:r>
            <a:r>
              <a:rPr lang="en-US" sz="2400" smtClean="0"/>
              <a:t> Ask teachers known you well, in core academic subject.</a:t>
            </a:r>
          </a:p>
          <a:p>
            <a:pPr marL="400050" indent="-285750">
              <a:lnSpc>
                <a:spcPct val="80000"/>
              </a:lnSpc>
              <a:buFont typeface="Arial" charset="0"/>
              <a:buNone/>
            </a:pPr>
            <a:r>
              <a:rPr lang="en-US" sz="2400" b="1" smtClean="0"/>
              <a:t>3. Give your teacher plenty of time.</a:t>
            </a:r>
            <a:r>
              <a:rPr lang="en-US" sz="2400" smtClean="0"/>
              <a:t> At least four weeks. The more time you can give your teacher the better. </a:t>
            </a:r>
          </a:p>
          <a:p>
            <a:pPr marL="400050" indent="-285750">
              <a:lnSpc>
                <a:spcPct val="80000"/>
              </a:lnSpc>
              <a:buFont typeface="Arial" charset="0"/>
              <a:buNone/>
            </a:pPr>
            <a:r>
              <a:rPr lang="en-US" sz="2400" b="1" smtClean="0"/>
              <a:t>4. After you ask for a recommendation, check back regularly with your teacher.</a:t>
            </a:r>
            <a:r>
              <a:rPr lang="en-US" sz="2400" smtClean="0"/>
              <a:t> After the recommendations go out, as a courtesy, keep your teacher/counselor updated about how your college application process.</a:t>
            </a:r>
          </a:p>
          <a:p>
            <a:pPr marL="400050" indent="-285750">
              <a:lnSpc>
                <a:spcPct val="80000"/>
              </a:lnSpc>
              <a:buFont typeface="Arial" charset="0"/>
              <a:buNone/>
            </a:pPr>
            <a:r>
              <a:rPr lang="en-US" sz="2400" b="1" smtClean="0"/>
              <a:t>5. Lastly, show gratitude! </a:t>
            </a:r>
            <a:r>
              <a:rPr lang="en-US" sz="2400" b="1" smtClean="0">
                <a:sym typeface="Wingdings" pitchFamily="2" charset="2"/>
              </a:rPr>
              <a:t> </a:t>
            </a:r>
            <a:endParaRPr lang="en-US" sz="2400" b="1" smtClean="0"/>
          </a:p>
          <a:p>
            <a:pPr marL="400050" indent="-285750">
              <a:lnSpc>
                <a:spcPct val="80000"/>
              </a:lnSpc>
            </a:pPr>
            <a:endParaRPr lang="en-US" sz="2400" b="1" smtClean="0"/>
          </a:p>
        </p:txBody>
      </p:sp>
      <p:sp>
        <p:nvSpPr>
          <p:cNvPr id="120836" name="Rectangle 4"/>
          <p:cNvSpPr>
            <a:spLocks noChangeArrowheads="1"/>
          </p:cNvSpPr>
          <p:nvPr/>
        </p:nvSpPr>
        <p:spPr bwMode="auto">
          <a:xfrm>
            <a:off x="0" y="1143000"/>
            <a:ext cx="8382000" cy="457200"/>
          </a:xfrm>
          <a:prstGeom prst="rect">
            <a:avLst/>
          </a:prstGeom>
          <a:noFill/>
          <a:ln w="9525">
            <a:noFill/>
            <a:miter lim="800000"/>
            <a:headEnd/>
            <a:tailEnd/>
          </a:ln>
          <a:effectLst/>
        </p:spPr>
        <p:txBody>
          <a:bodyPr anchor="ctr">
            <a:spAutoFit/>
          </a:bodyPr>
          <a:lstStyle/>
          <a:p>
            <a:r>
              <a:rPr lang="en-US" sz="2400"/>
              <a:t>galileoweb.org/college/letter/ </a:t>
            </a:r>
            <a:r>
              <a:rPr lang="en-US" sz="2400" u="sng">
                <a:solidFill>
                  <a:schemeClr val="hlink"/>
                </a:solidFill>
              </a:rPr>
              <a:t>Bai deadline: Wed, Nov. 30th</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2"/>
          </p:nvPr>
        </p:nvSpPr>
        <p:spPr/>
        <p:txBody>
          <a:bodyPr/>
          <a:lstStyle/>
          <a:p>
            <a:pPr>
              <a:defRPr/>
            </a:pPr>
            <a:fld id="{27AB2BF3-9A7F-492E-A565-898EB8F34E12}" type="datetime1">
              <a:rPr lang="en-US"/>
              <a:pPr>
                <a:defRPr/>
              </a:pPr>
              <a:t>9/26/2011</a:t>
            </a:fld>
            <a:endParaRPr lang="en-US"/>
          </a:p>
        </p:txBody>
      </p:sp>
      <p:sp>
        <p:nvSpPr>
          <p:cNvPr id="2" name="Title 1"/>
          <p:cNvSpPr>
            <a:spLocks noGrp="1"/>
          </p:cNvSpPr>
          <p:nvPr>
            <p:ph type="title"/>
          </p:nvPr>
        </p:nvSpPr>
        <p:spPr/>
        <p:txBody>
          <a:bodyPr/>
          <a:lstStyle/>
          <a:p>
            <a:pPr eaLnBrk="1" fontAlgn="auto" hangingPunct="1">
              <a:spcAft>
                <a:spcPts val="0"/>
              </a:spcAft>
              <a:defRPr/>
            </a:pPr>
            <a:r>
              <a:rPr lang="en-US" dirty="0" smtClean="0"/>
              <a:t>How to Choose a College? </a:t>
            </a:r>
            <a:endParaRPr lang="en-US" dirty="0"/>
          </a:p>
        </p:txBody>
      </p:sp>
      <p:sp>
        <p:nvSpPr>
          <p:cNvPr id="16386" name="Rectangle 3"/>
          <p:cNvSpPr>
            <a:spLocks noChangeArrowheads="1"/>
          </p:cNvSpPr>
          <p:nvPr/>
        </p:nvSpPr>
        <p:spPr bwMode="auto">
          <a:xfrm>
            <a:off x="533400" y="1077913"/>
            <a:ext cx="5257800" cy="585787"/>
          </a:xfrm>
          <a:prstGeom prst="rect">
            <a:avLst/>
          </a:prstGeom>
          <a:noFill/>
          <a:ln w="9525">
            <a:noFill/>
            <a:miter lim="800000"/>
            <a:headEnd/>
            <a:tailEnd/>
          </a:ln>
        </p:spPr>
        <p:txBody>
          <a:bodyPr>
            <a:spAutoFit/>
          </a:bodyPr>
          <a:lstStyle/>
          <a:p>
            <a:r>
              <a:rPr lang="en-US" sz="3200">
                <a:latin typeface="Calibri" pitchFamily="34" charset="0"/>
              </a:rPr>
              <a:t>http://www.collegeboard.org/</a:t>
            </a:r>
          </a:p>
        </p:txBody>
      </p:sp>
      <p:pic>
        <p:nvPicPr>
          <p:cNvPr id="16387" name="Picture 3"/>
          <p:cNvPicPr>
            <a:picLocks noChangeAspect="1" noChangeArrowheads="1"/>
          </p:cNvPicPr>
          <p:nvPr/>
        </p:nvPicPr>
        <p:blipFill>
          <a:blip r:embed="rId2"/>
          <a:srcRect/>
          <a:stretch>
            <a:fillRect/>
          </a:stretch>
        </p:blipFill>
        <p:spPr bwMode="auto">
          <a:xfrm>
            <a:off x="152400" y="1676400"/>
            <a:ext cx="2667000" cy="1952625"/>
          </a:xfrm>
          <a:prstGeom prst="rect">
            <a:avLst/>
          </a:prstGeom>
          <a:noFill/>
          <a:ln w="9525">
            <a:noFill/>
            <a:miter lim="800000"/>
            <a:headEnd/>
            <a:tailEnd/>
          </a:ln>
        </p:spPr>
      </p:pic>
      <p:pic>
        <p:nvPicPr>
          <p:cNvPr id="16389" name="Picture 5"/>
          <p:cNvPicPr>
            <a:picLocks noChangeAspect="1" noChangeArrowheads="1"/>
          </p:cNvPicPr>
          <p:nvPr/>
        </p:nvPicPr>
        <p:blipFill>
          <a:blip r:embed="rId3"/>
          <a:srcRect/>
          <a:stretch>
            <a:fillRect/>
          </a:stretch>
        </p:blipFill>
        <p:spPr bwMode="auto">
          <a:xfrm>
            <a:off x="4448175" y="1676400"/>
            <a:ext cx="4695825" cy="4962525"/>
          </a:xfrm>
          <a:prstGeom prst="rect">
            <a:avLst/>
          </a:prstGeom>
          <a:noFill/>
        </p:spPr>
      </p:pic>
      <p:pic>
        <p:nvPicPr>
          <p:cNvPr id="16390" name="Picture 6"/>
          <p:cNvPicPr>
            <a:picLocks noChangeAspect="1" noChangeArrowheads="1"/>
          </p:cNvPicPr>
          <p:nvPr/>
        </p:nvPicPr>
        <p:blipFill>
          <a:blip r:embed="rId4"/>
          <a:srcRect/>
          <a:stretch>
            <a:fillRect/>
          </a:stretch>
        </p:blipFill>
        <p:spPr bwMode="auto">
          <a:xfrm>
            <a:off x="2743200" y="1676400"/>
            <a:ext cx="1743075" cy="4791075"/>
          </a:xfrm>
          <a:prstGeom prst="rect">
            <a:avLst/>
          </a:prstGeom>
          <a:noFill/>
        </p:spPr>
      </p:pic>
      <p:sp>
        <p:nvSpPr>
          <p:cNvPr id="16391" name="Text Box 7"/>
          <p:cNvSpPr txBox="1">
            <a:spLocks noChangeArrowheads="1"/>
          </p:cNvSpPr>
          <p:nvPr/>
        </p:nvSpPr>
        <p:spPr bwMode="auto">
          <a:xfrm>
            <a:off x="152400" y="3733800"/>
            <a:ext cx="2667000" cy="3117850"/>
          </a:xfrm>
          <a:prstGeom prst="rect">
            <a:avLst/>
          </a:prstGeom>
          <a:noFill/>
          <a:ln w="9525">
            <a:noFill/>
            <a:miter lim="800000"/>
            <a:headEnd/>
            <a:tailEnd/>
          </a:ln>
          <a:effectLst/>
        </p:spPr>
        <p:txBody>
          <a:bodyPr>
            <a:spAutoFit/>
          </a:bodyPr>
          <a:lstStyle/>
          <a:p>
            <a:pPr>
              <a:spcBef>
                <a:spcPct val="50000"/>
              </a:spcBef>
            </a:pPr>
            <a:r>
              <a:rPr lang="en-US" sz="1800" b="1" u="sng"/>
              <a:t>Factors to Consider: </a:t>
            </a:r>
          </a:p>
          <a:p>
            <a:pPr>
              <a:spcBef>
                <a:spcPct val="50000"/>
              </a:spcBef>
            </a:pPr>
            <a:r>
              <a:rPr lang="en-US" sz="1800"/>
              <a:t>Parental desire, friends</a:t>
            </a:r>
          </a:p>
          <a:p>
            <a:pPr>
              <a:spcBef>
                <a:spcPct val="50000"/>
              </a:spcBef>
            </a:pPr>
            <a:r>
              <a:rPr lang="en-US" sz="1800"/>
              <a:t>* Majors, Curriculum</a:t>
            </a:r>
          </a:p>
          <a:p>
            <a:pPr>
              <a:spcBef>
                <a:spcPct val="50000"/>
              </a:spcBef>
            </a:pPr>
            <a:r>
              <a:rPr lang="en-US" sz="1800"/>
              <a:t>Ideal Environment, Size</a:t>
            </a:r>
          </a:p>
          <a:p>
            <a:pPr>
              <a:spcBef>
                <a:spcPct val="50000"/>
              </a:spcBef>
            </a:pPr>
            <a:r>
              <a:rPr lang="en-US" sz="1800"/>
              <a:t>* Distance from Home, Location, Costs</a:t>
            </a:r>
          </a:p>
          <a:p>
            <a:pPr>
              <a:spcBef>
                <a:spcPct val="50000"/>
              </a:spcBef>
            </a:pPr>
            <a:r>
              <a:rPr lang="en-US" sz="1800"/>
              <a:t>What’s Important to You</a:t>
            </a:r>
          </a:p>
          <a:p>
            <a:pPr>
              <a:spcBef>
                <a:spcPct val="50000"/>
              </a:spcBef>
            </a:pPr>
            <a:r>
              <a:rPr lang="en-US" sz="1800"/>
              <a:t>Where you feel happy </a:t>
            </a:r>
            <a:r>
              <a:rPr lang="en-US" sz="1800">
                <a:sym typeface="Wingdings" pitchFamily="2" charset="2"/>
              </a:rPr>
              <a:t></a:t>
            </a:r>
            <a:endParaRPr lang="en-US" sz="18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2"/>
          </p:nvPr>
        </p:nvSpPr>
        <p:spPr/>
        <p:txBody>
          <a:bodyPr/>
          <a:lstStyle/>
          <a:p>
            <a:pPr>
              <a:defRPr/>
            </a:pPr>
            <a:fld id="{7016BC21-9B29-43DB-8DEF-7603DFE2D70E}" type="datetime1">
              <a:rPr lang="en-US"/>
              <a:pPr>
                <a:defRPr/>
              </a:pPr>
              <a:t>9/26/2011</a:t>
            </a:fld>
            <a:endParaRPr lang="en-US"/>
          </a:p>
        </p:txBody>
      </p:sp>
      <p:sp>
        <p:nvSpPr>
          <p:cNvPr id="2" name="Title 1"/>
          <p:cNvSpPr>
            <a:spLocks noGrp="1"/>
          </p:cNvSpPr>
          <p:nvPr>
            <p:ph type="title"/>
          </p:nvPr>
        </p:nvSpPr>
        <p:spPr bwMode="auto">
          <a:xfrm>
            <a:off x="609600" y="457200"/>
            <a:ext cx="7467600" cy="960438"/>
          </a:xfrm>
        </p:spPr>
        <p:txBody>
          <a:bodyPr wrap="square" numCol="1" anchorCtr="0" compatLnSpc="1">
            <a:prstTxWarp prst="textNoShape">
              <a:avLst/>
            </a:prstTxWarp>
          </a:bodyPr>
          <a:lstStyle/>
          <a:p>
            <a:pPr eaLnBrk="1" hangingPunct="1">
              <a:defRPr/>
            </a:pPr>
            <a:r>
              <a:rPr lang="en-US" sz="4200" smtClean="0"/>
              <a:t>California Colleges</a:t>
            </a:r>
            <a:br>
              <a:rPr lang="en-US" sz="4200" smtClean="0"/>
            </a:br>
            <a:endParaRPr lang="en-US" sz="4200" smtClean="0"/>
          </a:p>
        </p:txBody>
      </p:sp>
      <p:sp>
        <p:nvSpPr>
          <p:cNvPr id="18434" name="Content Placeholder 2"/>
          <p:cNvSpPr>
            <a:spLocks noGrp="1"/>
          </p:cNvSpPr>
          <p:nvPr>
            <p:ph idx="1"/>
          </p:nvPr>
        </p:nvSpPr>
        <p:spPr/>
        <p:txBody>
          <a:bodyPr/>
          <a:lstStyle/>
          <a:p>
            <a:pPr eaLnBrk="1" hangingPunct="1"/>
            <a:endParaRPr lang="en-US" smtClean="0"/>
          </a:p>
        </p:txBody>
      </p:sp>
      <p:pic>
        <p:nvPicPr>
          <p:cNvPr id="18435" name="Picture 4"/>
          <p:cNvPicPr>
            <a:picLocks noChangeAspect="1" noChangeArrowheads="1"/>
          </p:cNvPicPr>
          <p:nvPr/>
        </p:nvPicPr>
        <p:blipFill>
          <a:blip r:embed="rId2"/>
          <a:srcRect/>
          <a:stretch>
            <a:fillRect/>
          </a:stretch>
        </p:blipFill>
        <p:spPr bwMode="auto">
          <a:xfrm>
            <a:off x="5029200" y="304800"/>
            <a:ext cx="3657600" cy="733425"/>
          </a:xfrm>
          <a:prstGeom prst="rect">
            <a:avLst/>
          </a:prstGeom>
          <a:noFill/>
          <a:ln w="9525">
            <a:noFill/>
            <a:miter lim="800000"/>
            <a:headEnd/>
            <a:tailEnd/>
          </a:ln>
        </p:spPr>
      </p:pic>
      <p:pic>
        <p:nvPicPr>
          <p:cNvPr id="18436" name="Picture 5"/>
          <p:cNvPicPr>
            <a:picLocks noChangeAspect="1" noChangeArrowheads="1"/>
          </p:cNvPicPr>
          <p:nvPr/>
        </p:nvPicPr>
        <p:blipFill>
          <a:blip r:embed="rId3"/>
          <a:srcRect/>
          <a:stretch>
            <a:fillRect/>
          </a:stretch>
        </p:blipFill>
        <p:spPr bwMode="auto">
          <a:xfrm>
            <a:off x="685800" y="1285875"/>
            <a:ext cx="6705600" cy="544988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Date Placeholder 3"/>
          <p:cNvSpPr>
            <a:spLocks noGrp="1"/>
          </p:cNvSpPr>
          <p:nvPr>
            <p:ph type="dt" sz="half" idx="12"/>
          </p:nvPr>
        </p:nvSpPr>
        <p:spPr/>
        <p:txBody>
          <a:bodyPr/>
          <a:lstStyle/>
          <a:p>
            <a:pPr>
              <a:defRPr/>
            </a:pPr>
            <a:fld id="{897EFDB6-50F7-446E-95D6-9BD9C382F155}" type="datetime1">
              <a:rPr lang="en-US"/>
              <a:pPr>
                <a:defRPr/>
              </a:pPr>
              <a:t>9/26/2011</a:t>
            </a:fld>
            <a:endParaRPr lang="en-US"/>
          </a:p>
        </p:txBody>
      </p:sp>
      <p:sp>
        <p:nvSpPr>
          <p:cNvPr id="17410" name="Rectangle 2" descr="20%"/>
          <p:cNvSpPr>
            <a:spLocks noChangeArrowheads="1"/>
          </p:cNvSpPr>
          <p:nvPr/>
        </p:nvSpPr>
        <p:spPr bwMode="auto">
          <a:xfrm>
            <a:off x="609600" y="3714750"/>
            <a:ext cx="990600" cy="608013"/>
          </a:xfrm>
          <a:prstGeom prst="rect">
            <a:avLst/>
          </a:prstGeom>
          <a:pattFill prst="pct20">
            <a:fgClr>
              <a:schemeClr val="bg2"/>
            </a:fgClr>
            <a:bgClr>
              <a:srgbClr val="FFFFFF"/>
            </a:bgClr>
          </a:pattFill>
          <a:ln w="19050">
            <a:solidFill>
              <a:schemeClr val="tx1"/>
            </a:solidFill>
            <a:miter lim="800000"/>
            <a:headEnd/>
            <a:tailEnd/>
          </a:ln>
        </p:spPr>
        <p:txBody>
          <a:bodyPr wrap="none" anchor="ctr"/>
          <a:lstStyle/>
          <a:p>
            <a:pPr eaLnBrk="0" hangingPunct="0"/>
            <a:endParaRPr lang="en-US" sz="1800"/>
          </a:p>
        </p:txBody>
      </p:sp>
      <p:sp>
        <p:nvSpPr>
          <p:cNvPr id="17411" name="Text Box 3" descr="Light upward diagonal"/>
          <p:cNvSpPr txBox="1">
            <a:spLocks noChangeArrowheads="1"/>
          </p:cNvSpPr>
          <p:nvPr/>
        </p:nvSpPr>
        <p:spPr bwMode="auto">
          <a:xfrm>
            <a:off x="547688" y="3643313"/>
            <a:ext cx="1052512" cy="684212"/>
          </a:xfrm>
          <a:prstGeom prst="rect">
            <a:avLst/>
          </a:prstGeom>
          <a:noFill/>
          <a:ln w="9525">
            <a:noFill/>
            <a:miter lim="800000"/>
            <a:headEnd/>
            <a:tailEnd/>
          </a:ln>
        </p:spPr>
        <p:txBody>
          <a:bodyPr wrap="none" anchor="ctr">
            <a:spAutoFit/>
          </a:bodyPr>
          <a:lstStyle/>
          <a:p>
            <a:pPr algn="ctr" eaLnBrk="0" hangingPunct="0"/>
            <a:endParaRPr lang="en-US" sz="1400">
              <a:latin typeface="Times New Roman" pitchFamily="18" charset="0"/>
            </a:endParaRPr>
          </a:p>
          <a:p>
            <a:pPr algn="ctr" eaLnBrk="0" hangingPunct="0"/>
            <a:r>
              <a:rPr lang="en-US" sz="1400" b="1">
                <a:latin typeface="Times New Roman" pitchFamily="18" charset="0"/>
              </a:rPr>
              <a:t>Sophomore</a:t>
            </a:r>
          </a:p>
          <a:p>
            <a:pPr algn="ctr" eaLnBrk="0" hangingPunct="0"/>
            <a:endParaRPr lang="en-US" sz="1400" b="1">
              <a:latin typeface="Times New Roman" pitchFamily="18" charset="0"/>
            </a:endParaRPr>
          </a:p>
        </p:txBody>
      </p:sp>
      <p:sp>
        <p:nvSpPr>
          <p:cNvPr id="17412" name="Rectangle 4" descr="20%"/>
          <p:cNvSpPr>
            <a:spLocks noChangeArrowheads="1"/>
          </p:cNvSpPr>
          <p:nvPr/>
        </p:nvSpPr>
        <p:spPr bwMode="auto">
          <a:xfrm>
            <a:off x="609600" y="4319588"/>
            <a:ext cx="990600" cy="609600"/>
          </a:xfrm>
          <a:prstGeom prst="rect">
            <a:avLst/>
          </a:prstGeom>
          <a:pattFill prst="pct20">
            <a:fgClr>
              <a:schemeClr val="bg2"/>
            </a:fgClr>
            <a:bgClr>
              <a:srgbClr val="FFFFFF"/>
            </a:bgClr>
          </a:pattFill>
          <a:ln w="19050">
            <a:solidFill>
              <a:schemeClr val="tx1"/>
            </a:solidFill>
            <a:miter lim="800000"/>
            <a:headEnd/>
            <a:tailEnd/>
          </a:ln>
        </p:spPr>
        <p:txBody>
          <a:bodyPr wrap="none" anchor="ctr"/>
          <a:lstStyle/>
          <a:p>
            <a:pPr eaLnBrk="0" hangingPunct="0"/>
            <a:endParaRPr lang="en-US" sz="1800"/>
          </a:p>
        </p:txBody>
      </p:sp>
      <p:sp>
        <p:nvSpPr>
          <p:cNvPr id="17413" name="Text Box 5"/>
          <p:cNvSpPr txBox="1">
            <a:spLocks noChangeArrowheads="1"/>
          </p:cNvSpPr>
          <p:nvPr/>
        </p:nvSpPr>
        <p:spPr bwMode="auto">
          <a:xfrm>
            <a:off x="2514600" y="6186488"/>
            <a:ext cx="4267200" cy="425450"/>
          </a:xfrm>
          <a:prstGeom prst="rect">
            <a:avLst/>
          </a:prstGeom>
          <a:noFill/>
          <a:ln w="57150" cmpd="thinThick">
            <a:solidFill>
              <a:schemeClr val="tx1"/>
            </a:solidFill>
            <a:miter lim="800000"/>
            <a:headEnd/>
            <a:tailEnd/>
          </a:ln>
        </p:spPr>
        <p:txBody>
          <a:bodyPr>
            <a:spAutoFit/>
          </a:bodyPr>
          <a:lstStyle/>
          <a:p>
            <a:pPr algn="ctr" eaLnBrk="0" hangingPunct="0"/>
            <a:r>
              <a:rPr lang="en-US" sz="2000">
                <a:latin typeface="Times New Roman" pitchFamily="18" charset="0"/>
              </a:rPr>
              <a:t>High School Graduate</a:t>
            </a:r>
            <a:endParaRPr lang="en-US" sz="2400">
              <a:latin typeface="Times New Roman" pitchFamily="18" charset="0"/>
            </a:endParaRPr>
          </a:p>
        </p:txBody>
      </p:sp>
      <p:sp>
        <p:nvSpPr>
          <p:cNvPr id="17414" name="Text Box 6"/>
          <p:cNvSpPr txBox="1">
            <a:spLocks noChangeArrowheads="1"/>
          </p:cNvSpPr>
          <p:nvPr/>
        </p:nvSpPr>
        <p:spPr bwMode="auto">
          <a:xfrm>
            <a:off x="1600200" y="4929188"/>
            <a:ext cx="1524000" cy="971550"/>
          </a:xfrm>
          <a:prstGeom prst="rect">
            <a:avLst/>
          </a:prstGeom>
          <a:noFill/>
          <a:ln w="28575">
            <a:solidFill>
              <a:schemeClr val="tx1"/>
            </a:solidFill>
            <a:miter lim="800000"/>
            <a:headEnd/>
            <a:tailEnd/>
          </a:ln>
        </p:spPr>
        <p:txBody>
          <a:bodyPr>
            <a:spAutoFit/>
          </a:bodyPr>
          <a:lstStyle/>
          <a:p>
            <a:pPr algn="ctr" eaLnBrk="0" hangingPunct="0"/>
            <a:r>
              <a:rPr lang="en-US" sz="1400" b="1">
                <a:latin typeface="Times New Roman" pitchFamily="18" charset="0"/>
              </a:rPr>
              <a:t>California Community</a:t>
            </a:r>
          </a:p>
          <a:p>
            <a:pPr algn="ctr" eaLnBrk="0" hangingPunct="0"/>
            <a:r>
              <a:rPr lang="en-US" sz="1400" b="1">
                <a:latin typeface="Times New Roman" pitchFamily="18" charset="0"/>
              </a:rPr>
              <a:t>Colleges</a:t>
            </a:r>
          </a:p>
          <a:p>
            <a:pPr algn="ctr" eaLnBrk="0" hangingPunct="0"/>
            <a:r>
              <a:rPr lang="en-US" sz="1400">
                <a:latin typeface="Times New Roman" pitchFamily="18" charset="0"/>
              </a:rPr>
              <a:t>(110 campuses)</a:t>
            </a:r>
            <a:endParaRPr lang="en-US" sz="2400">
              <a:latin typeface="Times New Roman" pitchFamily="18" charset="0"/>
            </a:endParaRPr>
          </a:p>
        </p:txBody>
      </p:sp>
      <p:sp>
        <p:nvSpPr>
          <p:cNvPr id="17415" name="Text Box 7"/>
          <p:cNvSpPr txBox="1">
            <a:spLocks noChangeArrowheads="1"/>
          </p:cNvSpPr>
          <p:nvPr/>
        </p:nvSpPr>
        <p:spPr bwMode="auto">
          <a:xfrm>
            <a:off x="3124200" y="4929188"/>
            <a:ext cx="1447800" cy="711200"/>
          </a:xfrm>
          <a:prstGeom prst="rect">
            <a:avLst/>
          </a:prstGeom>
          <a:noFill/>
          <a:ln w="28575">
            <a:solidFill>
              <a:schemeClr val="tx1"/>
            </a:solidFill>
            <a:miter lim="800000"/>
            <a:headEnd/>
            <a:tailEnd/>
          </a:ln>
        </p:spPr>
        <p:txBody>
          <a:bodyPr>
            <a:spAutoFit/>
          </a:bodyPr>
          <a:lstStyle/>
          <a:p>
            <a:pPr algn="ctr" eaLnBrk="0" hangingPunct="0"/>
            <a:r>
              <a:rPr lang="en-US" sz="1400" b="1">
                <a:latin typeface="Times New Roman" pitchFamily="18" charset="0"/>
              </a:rPr>
              <a:t>California State</a:t>
            </a:r>
          </a:p>
          <a:p>
            <a:pPr algn="ctr" eaLnBrk="0" hangingPunct="0"/>
            <a:r>
              <a:rPr lang="en-US" sz="1400" b="1">
                <a:latin typeface="Times New Roman" pitchFamily="18" charset="0"/>
              </a:rPr>
              <a:t>University</a:t>
            </a:r>
            <a:endParaRPr lang="en-US" sz="1400">
              <a:latin typeface="Times New Roman" pitchFamily="18" charset="0"/>
            </a:endParaRPr>
          </a:p>
          <a:p>
            <a:pPr algn="ctr" eaLnBrk="0" hangingPunct="0"/>
            <a:r>
              <a:rPr lang="en-US" sz="1400">
                <a:latin typeface="Times New Roman" pitchFamily="18" charset="0"/>
              </a:rPr>
              <a:t>(23 campuses)</a:t>
            </a:r>
          </a:p>
        </p:txBody>
      </p:sp>
      <p:sp>
        <p:nvSpPr>
          <p:cNvPr id="17416" name="Text Box 8"/>
          <p:cNvSpPr txBox="1">
            <a:spLocks noChangeArrowheads="1"/>
          </p:cNvSpPr>
          <p:nvPr/>
        </p:nvSpPr>
        <p:spPr bwMode="auto">
          <a:xfrm>
            <a:off x="4572000" y="4929188"/>
            <a:ext cx="1524000" cy="711200"/>
          </a:xfrm>
          <a:prstGeom prst="rect">
            <a:avLst/>
          </a:prstGeom>
          <a:noFill/>
          <a:ln w="28575">
            <a:solidFill>
              <a:schemeClr val="tx1"/>
            </a:solidFill>
            <a:miter lim="800000"/>
            <a:headEnd/>
            <a:tailEnd/>
          </a:ln>
        </p:spPr>
        <p:txBody>
          <a:bodyPr>
            <a:spAutoFit/>
          </a:bodyPr>
          <a:lstStyle/>
          <a:p>
            <a:pPr algn="ctr" eaLnBrk="0" hangingPunct="0"/>
            <a:r>
              <a:rPr lang="en-US" sz="1400" b="1">
                <a:latin typeface="Times New Roman" pitchFamily="18" charset="0"/>
              </a:rPr>
              <a:t>University of </a:t>
            </a:r>
          </a:p>
          <a:p>
            <a:pPr algn="ctr" eaLnBrk="0" hangingPunct="0"/>
            <a:r>
              <a:rPr lang="en-US" sz="1400" b="1">
                <a:latin typeface="Times New Roman" pitchFamily="18" charset="0"/>
              </a:rPr>
              <a:t>California</a:t>
            </a:r>
            <a:endParaRPr lang="en-US" sz="1400">
              <a:latin typeface="Times New Roman" pitchFamily="18" charset="0"/>
            </a:endParaRPr>
          </a:p>
          <a:p>
            <a:pPr algn="ctr" eaLnBrk="0" hangingPunct="0"/>
            <a:r>
              <a:rPr lang="en-US" sz="1400">
                <a:latin typeface="Times New Roman" pitchFamily="18" charset="0"/>
              </a:rPr>
              <a:t>(9 campuses)</a:t>
            </a:r>
          </a:p>
        </p:txBody>
      </p:sp>
      <p:sp>
        <p:nvSpPr>
          <p:cNvPr id="17417" name="Line 9"/>
          <p:cNvSpPr>
            <a:spLocks noChangeShapeType="1"/>
          </p:cNvSpPr>
          <p:nvPr/>
        </p:nvSpPr>
        <p:spPr bwMode="auto">
          <a:xfrm flipH="1" flipV="1">
            <a:off x="2438400" y="5857875"/>
            <a:ext cx="228600" cy="309563"/>
          </a:xfrm>
          <a:prstGeom prst="line">
            <a:avLst/>
          </a:prstGeom>
          <a:noFill/>
          <a:ln w="9525">
            <a:solidFill>
              <a:schemeClr val="tx1"/>
            </a:solidFill>
            <a:round/>
            <a:headEnd/>
            <a:tailEnd type="triangle" w="med" len="med"/>
          </a:ln>
        </p:spPr>
        <p:txBody>
          <a:bodyPr wrap="none" anchor="ctr"/>
          <a:lstStyle/>
          <a:p>
            <a:endParaRPr lang="en-US"/>
          </a:p>
        </p:txBody>
      </p:sp>
      <p:sp>
        <p:nvSpPr>
          <p:cNvPr id="17418" name="Line 10"/>
          <p:cNvSpPr>
            <a:spLocks noChangeShapeType="1"/>
          </p:cNvSpPr>
          <p:nvPr/>
        </p:nvSpPr>
        <p:spPr bwMode="auto">
          <a:xfrm flipH="1" flipV="1">
            <a:off x="3733800" y="5680075"/>
            <a:ext cx="152400" cy="457200"/>
          </a:xfrm>
          <a:prstGeom prst="line">
            <a:avLst/>
          </a:prstGeom>
          <a:noFill/>
          <a:ln w="9525">
            <a:solidFill>
              <a:schemeClr val="tx1"/>
            </a:solidFill>
            <a:round/>
            <a:headEnd/>
            <a:tailEnd type="triangle" w="med" len="med"/>
          </a:ln>
        </p:spPr>
        <p:txBody>
          <a:bodyPr wrap="none" anchor="ctr"/>
          <a:lstStyle/>
          <a:p>
            <a:endParaRPr lang="en-US"/>
          </a:p>
        </p:txBody>
      </p:sp>
      <p:sp>
        <p:nvSpPr>
          <p:cNvPr id="17419" name="Line 11"/>
          <p:cNvSpPr>
            <a:spLocks noChangeShapeType="1"/>
          </p:cNvSpPr>
          <p:nvPr/>
        </p:nvSpPr>
        <p:spPr bwMode="auto">
          <a:xfrm flipV="1">
            <a:off x="5257800" y="5684838"/>
            <a:ext cx="152400" cy="457200"/>
          </a:xfrm>
          <a:prstGeom prst="line">
            <a:avLst/>
          </a:prstGeom>
          <a:noFill/>
          <a:ln w="9525">
            <a:solidFill>
              <a:schemeClr val="tx1"/>
            </a:solidFill>
            <a:round/>
            <a:headEnd/>
            <a:tailEnd type="triangle" w="med" len="med"/>
          </a:ln>
        </p:spPr>
        <p:txBody>
          <a:bodyPr wrap="none" anchor="ctr"/>
          <a:lstStyle/>
          <a:p>
            <a:endParaRPr lang="en-US"/>
          </a:p>
        </p:txBody>
      </p:sp>
      <p:sp>
        <p:nvSpPr>
          <p:cNvPr id="17420" name="Line 12"/>
          <p:cNvSpPr>
            <a:spLocks noChangeShapeType="1"/>
          </p:cNvSpPr>
          <p:nvPr/>
        </p:nvSpPr>
        <p:spPr bwMode="auto">
          <a:xfrm flipV="1">
            <a:off x="6705600" y="5929313"/>
            <a:ext cx="152400" cy="214312"/>
          </a:xfrm>
          <a:prstGeom prst="line">
            <a:avLst/>
          </a:prstGeom>
          <a:noFill/>
          <a:ln w="9525">
            <a:solidFill>
              <a:schemeClr val="tx1"/>
            </a:solidFill>
            <a:round/>
            <a:headEnd/>
            <a:tailEnd type="triangle" w="med" len="med"/>
          </a:ln>
        </p:spPr>
        <p:txBody>
          <a:bodyPr wrap="none" anchor="ctr"/>
          <a:lstStyle/>
          <a:p>
            <a:endParaRPr lang="en-US"/>
          </a:p>
        </p:txBody>
      </p:sp>
      <p:sp>
        <p:nvSpPr>
          <p:cNvPr id="17421" name="Rectangle 13"/>
          <p:cNvSpPr>
            <a:spLocks noChangeArrowheads="1"/>
          </p:cNvSpPr>
          <p:nvPr/>
        </p:nvSpPr>
        <p:spPr bwMode="auto">
          <a:xfrm>
            <a:off x="1600200" y="4319588"/>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22" name="Text Box 14" descr="Light upward diagonal"/>
          <p:cNvSpPr txBox="1">
            <a:spLocks noChangeArrowheads="1"/>
          </p:cNvSpPr>
          <p:nvPr/>
        </p:nvSpPr>
        <p:spPr bwMode="auto">
          <a:xfrm>
            <a:off x="533400" y="4462463"/>
            <a:ext cx="1066800" cy="285750"/>
          </a:xfrm>
          <a:prstGeom prst="rect">
            <a:avLst/>
          </a:prstGeom>
          <a:noFill/>
          <a:ln w="9525">
            <a:noFill/>
            <a:miter lim="800000"/>
            <a:headEnd/>
            <a:tailEnd/>
          </a:ln>
        </p:spPr>
        <p:txBody>
          <a:bodyPr>
            <a:spAutoFit/>
          </a:bodyPr>
          <a:lstStyle/>
          <a:p>
            <a:pPr eaLnBrk="0" hangingPunct="0"/>
            <a:r>
              <a:rPr lang="en-US" sz="1400" b="1">
                <a:latin typeface="Times New Roman" pitchFamily="18" charset="0"/>
              </a:rPr>
              <a:t>  Freshman   </a:t>
            </a:r>
            <a:endParaRPr lang="en-US" sz="1400">
              <a:latin typeface="Times New Roman" pitchFamily="18" charset="0"/>
            </a:endParaRPr>
          </a:p>
        </p:txBody>
      </p:sp>
      <p:sp>
        <p:nvSpPr>
          <p:cNvPr id="17423" name="Text Box 15"/>
          <p:cNvSpPr txBox="1">
            <a:spLocks noChangeArrowheads="1"/>
          </p:cNvSpPr>
          <p:nvPr/>
        </p:nvSpPr>
        <p:spPr bwMode="auto">
          <a:xfrm>
            <a:off x="6096000" y="4929188"/>
            <a:ext cx="1524000" cy="996950"/>
          </a:xfrm>
          <a:prstGeom prst="rect">
            <a:avLst/>
          </a:prstGeom>
          <a:noFill/>
          <a:ln w="28575">
            <a:solidFill>
              <a:schemeClr val="tx1"/>
            </a:solidFill>
            <a:miter lim="800000"/>
            <a:headEnd/>
            <a:tailEnd/>
          </a:ln>
        </p:spPr>
        <p:txBody>
          <a:bodyPr>
            <a:spAutoFit/>
          </a:bodyPr>
          <a:lstStyle/>
          <a:p>
            <a:pPr algn="ctr" eaLnBrk="0" hangingPunct="0"/>
            <a:r>
              <a:rPr lang="en-US" b="1">
                <a:latin typeface="Times New Roman" pitchFamily="18" charset="0"/>
              </a:rPr>
              <a:t>California Independent Colleges</a:t>
            </a:r>
          </a:p>
          <a:p>
            <a:pPr algn="ctr" eaLnBrk="0" hangingPunct="0"/>
            <a:r>
              <a:rPr lang="en-US" b="1">
                <a:latin typeface="Times New Roman" pitchFamily="18" charset="0"/>
              </a:rPr>
              <a:t>&amp; Universities</a:t>
            </a:r>
            <a:endParaRPr lang="en-US">
              <a:latin typeface="Times New Roman" pitchFamily="18" charset="0"/>
            </a:endParaRPr>
          </a:p>
          <a:p>
            <a:pPr algn="ctr" eaLnBrk="0" hangingPunct="0"/>
            <a:r>
              <a:rPr lang="en-US" sz="1400">
                <a:latin typeface="Times New Roman" pitchFamily="18" charset="0"/>
              </a:rPr>
              <a:t>(77+ campuses)</a:t>
            </a:r>
            <a:endParaRPr lang="en-US" sz="2400">
              <a:latin typeface="Times New Roman" pitchFamily="18" charset="0"/>
            </a:endParaRPr>
          </a:p>
        </p:txBody>
      </p:sp>
      <p:sp>
        <p:nvSpPr>
          <p:cNvPr id="17424" name="Text Box 16"/>
          <p:cNvSpPr txBox="1">
            <a:spLocks noChangeArrowheads="1"/>
          </p:cNvSpPr>
          <p:nvPr/>
        </p:nvSpPr>
        <p:spPr bwMode="auto">
          <a:xfrm>
            <a:off x="1905000" y="4462463"/>
            <a:ext cx="935038" cy="285750"/>
          </a:xfrm>
          <a:prstGeom prst="rect">
            <a:avLst/>
          </a:prstGeom>
          <a:noFill/>
          <a:ln w="9525">
            <a:noFill/>
            <a:miter lim="800000"/>
            <a:headEnd/>
            <a:tailEnd/>
          </a:ln>
        </p:spPr>
        <p:txBody>
          <a:bodyPr wrap="none">
            <a:spAutoFit/>
          </a:bodyPr>
          <a:lstStyle/>
          <a:p>
            <a:pPr eaLnBrk="0" hangingPunct="0"/>
            <a:r>
              <a:rPr lang="en-US" sz="1400">
                <a:latin typeface="Times New Roman" pitchFamily="18" charset="0"/>
              </a:rPr>
              <a:t>Certificate</a:t>
            </a:r>
          </a:p>
        </p:txBody>
      </p:sp>
      <p:sp>
        <p:nvSpPr>
          <p:cNvPr id="17425" name="Rectangle 17"/>
          <p:cNvSpPr>
            <a:spLocks noChangeArrowheads="1"/>
          </p:cNvSpPr>
          <p:nvPr/>
        </p:nvSpPr>
        <p:spPr bwMode="auto">
          <a:xfrm>
            <a:off x="3124200" y="4319588"/>
            <a:ext cx="14478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26" name="Rectangle 18"/>
          <p:cNvSpPr>
            <a:spLocks noChangeArrowheads="1"/>
          </p:cNvSpPr>
          <p:nvPr/>
        </p:nvSpPr>
        <p:spPr bwMode="auto">
          <a:xfrm>
            <a:off x="4572000" y="4319588"/>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27" name="Rectangle 19"/>
          <p:cNvSpPr>
            <a:spLocks noChangeArrowheads="1"/>
          </p:cNvSpPr>
          <p:nvPr/>
        </p:nvSpPr>
        <p:spPr bwMode="auto">
          <a:xfrm>
            <a:off x="6096000" y="4319588"/>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28" name="Rectangle 20"/>
          <p:cNvSpPr>
            <a:spLocks noChangeArrowheads="1"/>
          </p:cNvSpPr>
          <p:nvPr/>
        </p:nvSpPr>
        <p:spPr bwMode="auto">
          <a:xfrm>
            <a:off x="1597025" y="3714750"/>
            <a:ext cx="1527175" cy="608013"/>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29" name="Rectangle 21"/>
          <p:cNvSpPr>
            <a:spLocks noChangeArrowheads="1"/>
          </p:cNvSpPr>
          <p:nvPr/>
        </p:nvSpPr>
        <p:spPr bwMode="auto">
          <a:xfrm>
            <a:off x="3124200" y="3714750"/>
            <a:ext cx="1447800" cy="608013"/>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30" name="Rectangle 22"/>
          <p:cNvSpPr>
            <a:spLocks noChangeArrowheads="1"/>
          </p:cNvSpPr>
          <p:nvPr/>
        </p:nvSpPr>
        <p:spPr bwMode="auto">
          <a:xfrm>
            <a:off x="4572000" y="3714750"/>
            <a:ext cx="1524000" cy="608013"/>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31" name="Rectangle 23"/>
          <p:cNvSpPr>
            <a:spLocks noChangeArrowheads="1"/>
          </p:cNvSpPr>
          <p:nvPr/>
        </p:nvSpPr>
        <p:spPr bwMode="auto">
          <a:xfrm>
            <a:off x="6096000" y="3714750"/>
            <a:ext cx="1524000" cy="608013"/>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32" name="Text Box 24"/>
          <p:cNvSpPr txBox="1">
            <a:spLocks noChangeArrowheads="1"/>
          </p:cNvSpPr>
          <p:nvPr/>
        </p:nvSpPr>
        <p:spPr bwMode="auto">
          <a:xfrm>
            <a:off x="1601788" y="3775075"/>
            <a:ext cx="1565275" cy="484188"/>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Transfer/</a:t>
            </a:r>
          </a:p>
          <a:p>
            <a:pPr algn="ctr" eaLnBrk="0" hangingPunct="0"/>
            <a:r>
              <a:rPr lang="en-US" sz="1400">
                <a:latin typeface="Times New Roman" pitchFamily="18" charset="0"/>
              </a:rPr>
              <a:t>Associate’s Degree</a:t>
            </a:r>
          </a:p>
        </p:txBody>
      </p:sp>
      <p:sp>
        <p:nvSpPr>
          <p:cNvPr id="17433" name="Text Box 25"/>
          <p:cNvSpPr txBox="1">
            <a:spLocks noChangeArrowheads="1"/>
          </p:cNvSpPr>
          <p:nvPr/>
        </p:nvSpPr>
        <p:spPr bwMode="auto">
          <a:xfrm>
            <a:off x="312738" y="1838325"/>
            <a:ext cx="1047750" cy="646113"/>
          </a:xfrm>
          <a:prstGeom prst="rect">
            <a:avLst/>
          </a:prstGeom>
          <a:noFill/>
          <a:ln w="9525">
            <a:solidFill>
              <a:schemeClr val="tx1"/>
            </a:solidFill>
            <a:miter lim="800000"/>
            <a:headEnd/>
            <a:tailEnd/>
          </a:ln>
        </p:spPr>
        <p:txBody>
          <a:bodyPr wrap="none" anchor="ctr">
            <a:spAutoFit/>
          </a:bodyPr>
          <a:lstStyle/>
          <a:p>
            <a:pPr eaLnBrk="0" hangingPunct="0"/>
            <a:r>
              <a:rPr lang="en-US">
                <a:latin typeface="Times New Roman" pitchFamily="18" charset="0"/>
              </a:rPr>
              <a:t>55-60%  CSU</a:t>
            </a:r>
          </a:p>
          <a:p>
            <a:pPr eaLnBrk="0" hangingPunct="0"/>
            <a:r>
              <a:rPr lang="en-US">
                <a:latin typeface="Times New Roman" pitchFamily="18" charset="0"/>
              </a:rPr>
              <a:t>28-30%  UC</a:t>
            </a:r>
          </a:p>
          <a:p>
            <a:pPr eaLnBrk="0" hangingPunct="0"/>
            <a:r>
              <a:rPr lang="en-US">
                <a:latin typeface="Times New Roman" pitchFamily="18" charset="0"/>
              </a:rPr>
              <a:t>20%  Private</a:t>
            </a:r>
          </a:p>
        </p:txBody>
      </p:sp>
      <p:sp>
        <p:nvSpPr>
          <p:cNvPr id="17434" name="Rectangle 26" descr="20%"/>
          <p:cNvSpPr>
            <a:spLocks noChangeArrowheads="1"/>
          </p:cNvSpPr>
          <p:nvPr/>
        </p:nvSpPr>
        <p:spPr bwMode="auto">
          <a:xfrm>
            <a:off x="1981200" y="2749550"/>
            <a:ext cx="1143000" cy="608013"/>
          </a:xfrm>
          <a:prstGeom prst="rect">
            <a:avLst/>
          </a:prstGeom>
          <a:pattFill prst="pct20">
            <a:fgClr>
              <a:schemeClr val="bg2"/>
            </a:fgClr>
            <a:bgClr>
              <a:schemeClr val="bg1"/>
            </a:bgClr>
          </a:pattFill>
          <a:ln w="19050">
            <a:solidFill>
              <a:schemeClr val="tx1"/>
            </a:solidFill>
            <a:miter lim="800000"/>
            <a:headEnd/>
            <a:tailEnd/>
          </a:ln>
        </p:spPr>
        <p:txBody>
          <a:bodyPr wrap="none" anchor="ctr"/>
          <a:lstStyle/>
          <a:p>
            <a:pPr eaLnBrk="0" hangingPunct="0"/>
            <a:endParaRPr lang="en-US" sz="1800"/>
          </a:p>
        </p:txBody>
      </p:sp>
      <p:sp>
        <p:nvSpPr>
          <p:cNvPr id="17435" name="Rectangle 27"/>
          <p:cNvSpPr>
            <a:spLocks noChangeArrowheads="1"/>
          </p:cNvSpPr>
          <p:nvPr/>
        </p:nvSpPr>
        <p:spPr bwMode="auto">
          <a:xfrm>
            <a:off x="3124200" y="2752725"/>
            <a:ext cx="14478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36" name="Rectangle 28"/>
          <p:cNvSpPr>
            <a:spLocks noChangeArrowheads="1"/>
          </p:cNvSpPr>
          <p:nvPr/>
        </p:nvSpPr>
        <p:spPr bwMode="auto">
          <a:xfrm>
            <a:off x="4572000" y="2752725"/>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37" name="Rectangle 29"/>
          <p:cNvSpPr>
            <a:spLocks noChangeArrowheads="1"/>
          </p:cNvSpPr>
          <p:nvPr/>
        </p:nvSpPr>
        <p:spPr bwMode="auto">
          <a:xfrm>
            <a:off x="6096000" y="2752725"/>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38" name="Text Box 30"/>
          <p:cNvSpPr txBox="1">
            <a:spLocks noChangeArrowheads="1"/>
          </p:cNvSpPr>
          <p:nvPr/>
        </p:nvSpPr>
        <p:spPr bwMode="auto">
          <a:xfrm>
            <a:off x="2181225" y="2914650"/>
            <a:ext cx="687388" cy="285750"/>
          </a:xfrm>
          <a:prstGeom prst="rect">
            <a:avLst/>
          </a:prstGeom>
          <a:noFill/>
          <a:ln w="9525">
            <a:noFill/>
            <a:miter lim="800000"/>
            <a:headEnd/>
            <a:tailEnd/>
          </a:ln>
        </p:spPr>
        <p:txBody>
          <a:bodyPr wrap="none" anchor="ctr">
            <a:spAutoFit/>
          </a:bodyPr>
          <a:lstStyle/>
          <a:p>
            <a:pPr algn="ctr" eaLnBrk="0" hangingPunct="0"/>
            <a:r>
              <a:rPr lang="en-US" sz="1400" b="1">
                <a:latin typeface="Times New Roman" pitchFamily="18" charset="0"/>
              </a:rPr>
              <a:t>Junior</a:t>
            </a:r>
          </a:p>
        </p:txBody>
      </p:sp>
      <p:sp>
        <p:nvSpPr>
          <p:cNvPr id="17439" name="Rectangle 31" descr="20%"/>
          <p:cNvSpPr>
            <a:spLocks noChangeArrowheads="1"/>
          </p:cNvSpPr>
          <p:nvPr/>
        </p:nvSpPr>
        <p:spPr bwMode="auto">
          <a:xfrm>
            <a:off x="1981200" y="2133600"/>
            <a:ext cx="1143000" cy="609600"/>
          </a:xfrm>
          <a:prstGeom prst="rect">
            <a:avLst/>
          </a:prstGeom>
          <a:pattFill prst="pct20">
            <a:fgClr>
              <a:schemeClr val="bg2"/>
            </a:fgClr>
            <a:bgClr>
              <a:schemeClr val="bg1"/>
            </a:bgClr>
          </a:pattFill>
          <a:ln w="19050">
            <a:solidFill>
              <a:schemeClr val="tx1"/>
            </a:solidFill>
            <a:miter lim="800000"/>
            <a:headEnd/>
            <a:tailEnd/>
          </a:ln>
        </p:spPr>
        <p:txBody>
          <a:bodyPr wrap="none" anchor="ctr"/>
          <a:lstStyle/>
          <a:p>
            <a:pPr eaLnBrk="0" hangingPunct="0"/>
            <a:endParaRPr lang="en-US" sz="1800"/>
          </a:p>
        </p:txBody>
      </p:sp>
      <p:sp>
        <p:nvSpPr>
          <p:cNvPr id="17440" name="Rectangle 32"/>
          <p:cNvSpPr>
            <a:spLocks noChangeArrowheads="1"/>
          </p:cNvSpPr>
          <p:nvPr/>
        </p:nvSpPr>
        <p:spPr bwMode="auto">
          <a:xfrm>
            <a:off x="3124200" y="2143125"/>
            <a:ext cx="14478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41" name="Rectangle 33"/>
          <p:cNvSpPr>
            <a:spLocks noChangeArrowheads="1"/>
          </p:cNvSpPr>
          <p:nvPr/>
        </p:nvSpPr>
        <p:spPr bwMode="auto">
          <a:xfrm>
            <a:off x="4572000" y="2143125"/>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42" name="Rectangle 34"/>
          <p:cNvSpPr>
            <a:spLocks noChangeArrowheads="1"/>
          </p:cNvSpPr>
          <p:nvPr/>
        </p:nvSpPr>
        <p:spPr bwMode="auto">
          <a:xfrm>
            <a:off x="6096000" y="2143125"/>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43" name="Text Box 35"/>
          <p:cNvSpPr txBox="1">
            <a:spLocks noChangeArrowheads="1"/>
          </p:cNvSpPr>
          <p:nvPr/>
        </p:nvSpPr>
        <p:spPr bwMode="auto">
          <a:xfrm>
            <a:off x="2209800" y="2305050"/>
            <a:ext cx="677863" cy="285750"/>
          </a:xfrm>
          <a:prstGeom prst="rect">
            <a:avLst/>
          </a:prstGeom>
          <a:noFill/>
          <a:ln w="9525">
            <a:noFill/>
            <a:miter lim="800000"/>
            <a:headEnd/>
            <a:tailEnd/>
          </a:ln>
        </p:spPr>
        <p:txBody>
          <a:bodyPr wrap="none" anchor="ctr">
            <a:spAutoFit/>
          </a:bodyPr>
          <a:lstStyle/>
          <a:p>
            <a:pPr eaLnBrk="0" hangingPunct="0"/>
            <a:r>
              <a:rPr lang="en-US" sz="1400" b="1">
                <a:latin typeface="Times New Roman" pitchFamily="18" charset="0"/>
              </a:rPr>
              <a:t>Senior</a:t>
            </a:r>
          </a:p>
        </p:txBody>
      </p:sp>
      <p:sp>
        <p:nvSpPr>
          <p:cNvPr id="17444" name="Text Box 36"/>
          <p:cNvSpPr txBox="1">
            <a:spLocks noChangeArrowheads="1"/>
          </p:cNvSpPr>
          <p:nvPr/>
        </p:nvSpPr>
        <p:spPr bwMode="auto">
          <a:xfrm>
            <a:off x="3419475" y="2235200"/>
            <a:ext cx="1000125"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Bachelor’s </a:t>
            </a:r>
          </a:p>
          <a:p>
            <a:pPr algn="ctr" eaLnBrk="0" hangingPunct="0"/>
            <a:r>
              <a:rPr lang="en-US" sz="1400">
                <a:latin typeface="Times New Roman" pitchFamily="18" charset="0"/>
              </a:rPr>
              <a:t>Degree</a:t>
            </a:r>
          </a:p>
        </p:txBody>
      </p:sp>
      <p:sp>
        <p:nvSpPr>
          <p:cNvPr id="17445" name="Rectangle 37"/>
          <p:cNvSpPr>
            <a:spLocks noChangeArrowheads="1"/>
          </p:cNvSpPr>
          <p:nvPr/>
        </p:nvSpPr>
        <p:spPr bwMode="auto">
          <a:xfrm>
            <a:off x="4867275" y="2235200"/>
            <a:ext cx="1000125"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Bachelor’s </a:t>
            </a:r>
          </a:p>
          <a:p>
            <a:pPr algn="ctr" eaLnBrk="0" hangingPunct="0"/>
            <a:r>
              <a:rPr lang="en-US" sz="1400">
                <a:latin typeface="Times New Roman" pitchFamily="18" charset="0"/>
              </a:rPr>
              <a:t>Degree</a:t>
            </a:r>
          </a:p>
        </p:txBody>
      </p:sp>
      <p:sp>
        <p:nvSpPr>
          <p:cNvPr id="17446" name="Rectangle 38"/>
          <p:cNvSpPr>
            <a:spLocks noChangeArrowheads="1"/>
          </p:cNvSpPr>
          <p:nvPr/>
        </p:nvSpPr>
        <p:spPr bwMode="auto">
          <a:xfrm>
            <a:off x="6400800" y="2233613"/>
            <a:ext cx="1000125"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Bachelor’s </a:t>
            </a:r>
          </a:p>
          <a:p>
            <a:pPr algn="ctr" eaLnBrk="0" hangingPunct="0"/>
            <a:r>
              <a:rPr lang="en-US" sz="1400">
                <a:latin typeface="Times New Roman" pitchFamily="18" charset="0"/>
              </a:rPr>
              <a:t>Degree</a:t>
            </a:r>
          </a:p>
        </p:txBody>
      </p:sp>
      <p:sp>
        <p:nvSpPr>
          <p:cNvPr id="17447" name="Text Box 39"/>
          <p:cNvSpPr txBox="1">
            <a:spLocks noChangeArrowheads="1"/>
          </p:cNvSpPr>
          <p:nvPr/>
        </p:nvSpPr>
        <p:spPr bwMode="auto">
          <a:xfrm>
            <a:off x="7772400" y="4002088"/>
            <a:ext cx="1123950" cy="684212"/>
          </a:xfrm>
          <a:prstGeom prst="rect">
            <a:avLst/>
          </a:prstGeom>
          <a:noFill/>
          <a:ln w="9525">
            <a:noFill/>
            <a:miter lim="800000"/>
            <a:headEnd/>
            <a:tailEnd/>
          </a:ln>
        </p:spPr>
        <p:txBody>
          <a:bodyPr wrap="none" anchor="ctr">
            <a:spAutoFit/>
          </a:bodyPr>
          <a:lstStyle/>
          <a:p>
            <a:pPr algn="ctr" eaLnBrk="0" hangingPunct="0"/>
            <a:r>
              <a:rPr lang="en-US" sz="1400" b="1">
                <a:latin typeface="Times New Roman" pitchFamily="18" charset="0"/>
              </a:rPr>
              <a:t>Lower</a:t>
            </a:r>
          </a:p>
          <a:p>
            <a:pPr algn="ctr" eaLnBrk="0" hangingPunct="0"/>
            <a:r>
              <a:rPr lang="en-US" sz="1400" b="1">
                <a:latin typeface="Times New Roman" pitchFamily="18" charset="0"/>
              </a:rPr>
              <a:t>Division</a:t>
            </a:r>
          </a:p>
          <a:p>
            <a:pPr algn="ctr" eaLnBrk="0" hangingPunct="0"/>
            <a:r>
              <a:rPr lang="en-US" sz="1400" b="1">
                <a:latin typeface="Times New Roman" pitchFamily="18" charset="0"/>
              </a:rPr>
              <a:t>Coursework</a:t>
            </a:r>
            <a:endParaRPr lang="en-US" sz="1400">
              <a:latin typeface="Times New Roman" pitchFamily="18" charset="0"/>
            </a:endParaRPr>
          </a:p>
        </p:txBody>
      </p:sp>
      <p:sp>
        <p:nvSpPr>
          <p:cNvPr id="17448" name="Rectangle 40"/>
          <p:cNvSpPr>
            <a:spLocks noChangeArrowheads="1"/>
          </p:cNvSpPr>
          <p:nvPr/>
        </p:nvSpPr>
        <p:spPr bwMode="auto">
          <a:xfrm>
            <a:off x="3124200" y="1300163"/>
            <a:ext cx="14478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49" name="Rectangle 41"/>
          <p:cNvSpPr>
            <a:spLocks noChangeArrowheads="1"/>
          </p:cNvSpPr>
          <p:nvPr/>
        </p:nvSpPr>
        <p:spPr bwMode="auto">
          <a:xfrm>
            <a:off x="4572000" y="1300163"/>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50" name="Rectangle 42"/>
          <p:cNvSpPr>
            <a:spLocks noChangeArrowheads="1"/>
          </p:cNvSpPr>
          <p:nvPr/>
        </p:nvSpPr>
        <p:spPr bwMode="auto">
          <a:xfrm>
            <a:off x="6096000" y="1300163"/>
            <a:ext cx="1524000" cy="6096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51" name="Text Box 43"/>
          <p:cNvSpPr txBox="1">
            <a:spLocks noChangeArrowheads="1"/>
          </p:cNvSpPr>
          <p:nvPr/>
        </p:nvSpPr>
        <p:spPr bwMode="auto">
          <a:xfrm>
            <a:off x="3429000" y="1408113"/>
            <a:ext cx="808038"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Master’s</a:t>
            </a:r>
          </a:p>
          <a:p>
            <a:pPr algn="ctr" eaLnBrk="0" hangingPunct="0"/>
            <a:r>
              <a:rPr lang="en-US" sz="1400">
                <a:latin typeface="Times New Roman" pitchFamily="18" charset="0"/>
              </a:rPr>
              <a:t>Degree</a:t>
            </a:r>
          </a:p>
        </p:txBody>
      </p:sp>
      <p:sp>
        <p:nvSpPr>
          <p:cNvPr id="17452" name="Text Box 44"/>
          <p:cNvSpPr txBox="1">
            <a:spLocks noChangeArrowheads="1"/>
          </p:cNvSpPr>
          <p:nvPr/>
        </p:nvSpPr>
        <p:spPr bwMode="auto">
          <a:xfrm>
            <a:off x="4953000" y="1408113"/>
            <a:ext cx="808038"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Master’s</a:t>
            </a:r>
          </a:p>
          <a:p>
            <a:pPr algn="ctr" eaLnBrk="0" hangingPunct="0"/>
            <a:r>
              <a:rPr lang="en-US" sz="1400">
                <a:latin typeface="Times New Roman" pitchFamily="18" charset="0"/>
              </a:rPr>
              <a:t>Degree</a:t>
            </a:r>
          </a:p>
        </p:txBody>
      </p:sp>
      <p:sp>
        <p:nvSpPr>
          <p:cNvPr id="17453" name="Text Box 45"/>
          <p:cNvSpPr txBox="1">
            <a:spLocks noChangeArrowheads="1"/>
          </p:cNvSpPr>
          <p:nvPr/>
        </p:nvSpPr>
        <p:spPr bwMode="auto">
          <a:xfrm>
            <a:off x="6477000" y="1357313"/>
            <a:ext cx="808038" cy="485775"/>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Master’s</a:t>
            </a:r>
          </a:p>
          <a:p>
            <a:pPr algn="ctr" eaLnBrk="0" hangingPunct="0"/>
            <a:r>
              <a:rPr lang="en-US" sz="1400">
                <a:latin typeface="Times New Roman" pitchFamily="18" charset="0"/>
              </a:rPr>
              <a:t>Degree</a:t>
            </a:r>
          </a:p>
        </p:txBody>
      </p:sp>
      <p:sp>
        <p:nvSpPr>
          <p:cNvPr id="17454" name="Text Box 46"/>
          <p:cNvSpPr txBox="1">
            <a:spLocks noChangeArrowheads="1"/>
          </p:cNvSpPr>
          <p:nvPr/>
        </p:nvSpPr>
        <p:spPr bwMode="auto">
          <a:xfrm>
            <a:off x="7848600" y="2376488"/>
            <a:ext cx="1123950" cy="684212"/>
          </a:xfrm>
          <a:prstGeom prst="rect">
            <a:avLst/>
          </a:prstGeom>
          <a:noFill/>
          <a:ln w="9525">
            <a:noFill/>
            <a:miter lim="800000"/>
            <a:headEnd/>
            <a:tailEnd/>
          </a:ln>
        </p:spPr>
        <p:txBody>
          <a:bodyPr wrap="none" anchor="ctr">
            <a:spAutoFit/>
          </a:bodyPr>
          <a:lstStyle/>
          <a:p>
            <a:pPr algn="ctr" eaLnBrk="0" hangingPunct="0"/>
            <a:r>
              <a:rPr lang="en-US" sz="1400" b="1">
                <a:latin typeface="Times New Roman" pitchFamily="18" charset="0"/>
              </a:rPr>
              <a:t>Upper</a:t>
            </a:r>
          </a:p>
          <a:p>
            <a:pPr algn="ctr" eaLnBrk="0" hangingPunct="0"/>
            <a:r>
              <a:rPr lang="en-US" sz="1400" b="1">
                <a:latin typeface="Times New Roman" pitchFamily="18" charset="0"/>
              </a:rPr>
              <a:t>Division</a:t>
            </a:r>
          </a:p>
          <a:p>
            <a:pPr algn="ctr" eaLnBrk="0" hangingPunct="0"/>
            <a:r>
              <a:rPr lang="en-US" sz="1400" b="1">
                <a:latin typeface="Times New Roman" pitchFamily="18" charset="0"/>
              </a:rPr>
              <a:t>Coursework</a:t>
            </a:r>
            <a:endParaRPr lang="en-US" sz="1400">
              <a:latin typeface="Times New Roman" pitchFamily="18" charset="0"/>
            </a:endParaRPr>
          </a:p>
        </p:txBody>
      </p:sp>
      <p:sp>
        <p:nvSpPr>
          <p:cNvPr id="17455" name="Rectangle 47"/>
          <p:cNvSpPr>
            <a:spLocks noChangeArrowheads="1"/>
          </p:cNvSpPr>
          <p:nvPr/>
        </p:nvSpPr>
        <p:spPr bwMode="auto">
          <a:xfrm>
            <a:off x="4572000" y="614363"/>
            <a:ext cx="1524000" cy="6858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56" name="Rectangle 48"/>
          <p:cNvSpPr>
            <a:spLocks noChangeArrowheads="1"/>
          </p:cNvSpPr>
          <p:nvPr/>
        </p:nvSpPr>
        <p:spPr bwMode="auto">
          <a:xfrm>
            <a:off x="6096000" y="614363"/>
            <a:ext cx="1524000" cy="685800"/>
          </a:xfrm>
          <a:prstGeom prst="rect">
            <a:avLst/>
          </a:prstGeom>
          <a:noFill/>
          <a:ln w="9525">
            <a:solidFill>
              <a:schemeClr val="tx1"/>
            </a:solidFill>
            <a:miter lim="800000"/>
            <a:headEnd/>
            <a:tailEnd/>
          </a:ln>
        </p:spPr>
        <p:txBody>
          <a:bodyPr wrap="none" anchor="ctr"/>
          <a:lstStyle/>
          <a:p>
            <a:pPr eaLnBrk="0" hangingPunct="0"/>
            <a:endParaRPr lang="en-US" sz="1800"/>
          </a:p>
        </p:txBody>
      </p:sp>
      <p:sp>
        <p:nvSpPr>
          <p:cNvPr id="17457" name="Text Box 49"/>
          <p:cNvSpPr txBox="1">
            <a:spLocks noChangeArrowheads="1"/>
          </p:cNvSpPr>
          <p:nvPr/>
        </p:nvSpPr>
        <p:spPr bwMode="auto">
          <a:xfrm>
            <a:off x="4792663" y="636588"/>
            <a:ext cx="1063625" cy="685800"/>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Doctorate/</a:t>
            </a:r>
          </a:p>
          <a:p>
            <a:pPr algn="ctr" eaLnBrk="0" hangingPunct="0"/>
            <a:r>
              <a:rPr lang="en-US" sz="1400">
                <a:latin typeface="Times New Roman" pitchFamily="18" charset="0"/>
              </a:rPr>
              <a:t>Professional</a:t>
            </a:r>
          </a:p>
          <a:p>
            <a:pPr algn="ctr" eaLnBrk="0" hangingPunct="0"/>
            <a:r>
              <a:rPr lang="en-US" sz="1400">
                <a:latin typeface="Times New Roman" pitchFamily="18" charset="0"/>
              </a:rPr>
              <a:t>Degree</a:t>
            </a:r>
          </a:p>
        </p:txBody>
      </p:sp>
      <p:sp>
        <p:nvSpPr>
          <p:cNvPr id="17458" name="Text Box 50"/>
          <p:cNvSpPr txBox="1">
            <a:spLocks noChangeArrowheads="1"/>
          </p:cNvSpPr>
          <p:nvPr/>
        </p:nvSpPr>
        <p:spPr bwMode="auto">
          <a:xfrm>
            <a:off x="6324600" y="642938"/>
            <a:ext cx="1063625" cy="684212"/>
          </a:xfrm>
          <a:prstGeom prst="rect">
            <a:avLst/>
          </a:prstGeom>
          <a:noFill/>
          <a:ln w="9525">
            <a:noFill/>
            <a:miter lim="800000"/>
            <a:headEnd/>
            <a:tailEnd/>
          </a:ln>
        </p:spPr>
        <p:txBody>
          <a:bodyPr wrap="none" anchor="ctr">
            <a:spAutoFit/>
          </a:bodyPr>
          <a:lstStyle/>
          <a:p>
            <a:pPr algn="ctr" eaLnBrk="0" hangingPunct="0"/>
            <a:r>
              <a:rPr lang="en-US" sz="1400">
                <a:latin typeface="Times New Roman" pitchFamily="18" charset="0"/>
              </a:rPr>
              <a:t>Doctorate/</a:t>
            </a:r>
          </a:p>
          <a:p>
            <a:pPr algn="ctr" eaLnBrk="0" hangingPunct="0"/>
            <a:r>
              <a:rPr lang="en-US" sz="1400">
                <a:latin typeface="Times New Roman" pitchFamily="18" charset="0"/>
              </a:rPr>
              <a:t>Professional</a:t>
            </a:r>
          </a:p>
          <a:p>
            <a:pPr algn="ctr" eaLnBrk="0" hangingPunct="0"/>
            <a:r>
              <a:rPr lang="en-US" sz="1400">
                <a:latin typeface="Times New Roman" pitchFamily="18" charset="0"/>
              </a:rPr>
              <a:t>Degree</a:t>
            </a:r>
          </a:p>
        </p:txBody>
      </p:sp>
      <p:sp>
        <p:nvSpPr>
          <p:cNvPr id="17459" name="AutoShape 51"/>
          <p:cNvSpPr>
            <a:spLocks/>
          </p:cNvSpPr>
          <p:nvPr/>
        </p:nvSpPr>
        <p:spPr bwMode="auto">
          <a:xfrm>
            <a:off x="7696200" y="2162175"/>
            <a:ext cx="152400" cy="1219200"/>
          </a:xfrm>
          <a:prstGeom prst="rightBrace">
            <a:avLst>
              <a:gd name="adj1" fmla="val 66667"/>
              <a:gd name="adj2" fmla="val 50000"/>
            </a:avLst>
          </a:prstGeom>
          <a:noFill/>
          <a:ln w="9525">
            <a:solidFill>
              <a:schemeClr val="tx1"/>
            </a:solidFill>
            <a:round/>
            <a:headEnd/>
            <a:tailEnd/>
          </a:ln>
        </p:spPr>
        <p:txBody>
          <a:bodyPr wrap="none" anchor="ctr"/>
          <a:lstStyle/>
          <a:p>
            <a:pPr eaLnBrk="0" hangingPunct="0"/>
            <a:endParaRPr lang="en-US" sz="1800"/>
          </a:p>
        </p:txBody>
      </p:sp>
      <p:sp>
        <p:nvSpPr>
          <p:cNvPr id="17460" name="AutoShape 52"/>
          <p:cNvSpPr>
            <a:spLocks/>
          </p:cNvSpPr>
          <p:nvPr/>
        </p:nvSpPr>
        <p:spPr bwMode="auto">
          <a:xfrm>
            <a:off x="7696200" y="3684588"/>
            <a:ext cx="152400" cy="1219200"/>
          </a:xfrm>
          <a:prstGeom prst="rightBrace">
            <a:avLst>
              <a:gd name="adj1" fmla="val 66667"/>
              <a:gd name="adj2" fmla="val 50000"/>
            </a:avLst>
          </a:prstGeom>
          <a:noFill/>
          <a:ln w="9525">
            <a:solidFill>
              <a:schemeClr val="tx1"/>
            </a:solidFill>
            <a:round/>
            <a:headEnd/>
            <a:tailEnd/>
          </a:ln>
        </p:spPr>
        <p:txBody>
          <a:bodyPr wrap="none" anchor="ctr"/>
          <a:lstStyle/>
          <a:p>
            <a:pPr eaLnBrk="0" hangingPunct="0"/>
            <a:endParaRPr lang="en-US" sz="1800"/>
          </a:p>
        </p:txBody>
      </p:sp>
      <p:sp>
        <p:nvSpPr>
          <p:cNvPr id="17461" name="AutoShape 53"/>
          <p:cNvSpPr>
            <a:spLocks/>
          </p:cNvSpPr>
          <p:nvPr/>
        </p:nvSpPr>
        <p:spPr bwMode="auto">
          <a:xfrm>
            <a:off x="7696200" y="642938"/>
            <a:ext cx="152400" cy="1219200"/>
          </a:xfrm>
          <a:prstGeom prst="rightBrace">
            <a:avLst>
              <a:gd name="adj1" fmla="val 66667"/>
              <a:gd name="adj2" fmla="val 50000"/>
            </a:avLst>
          </a:prstGeom>
          <a:noFill/>
          <a:ln w="9525">
            <a:solidFill>
              <a:schemeClr val="tx1"/>
            </a:solidFill>
            <a:round/>
            <a:headEnd/>
            <a:tailEnd/>
          </a:ln>
        </p:spPr>
        <p:txBody>
          <a:bodyPr wrap="none" anchor="ctr"/>
          <a:lstStyle/>
          <a:p>
            <a:pPr eaLnBrk="0" hangingPunct="0"/>
            <a:endParaRPr lang="en-US" sz="1800"/>
          </a:p>
        </p:txBody>
      </p:sp>
      <p:sp>
        <p:nvSpPr>
          <p:cNvPr id="17462" name="Text Box 54"/>
          <p:cNvSpPr txBox="1">
            <a:spLocks noChangeArrowheads="1"/>
          </p:cNvSpPr>
          <p:nvPr/>
        </p:nvSpPr>
        <p:spPr bwMode="auto">
          <a:xfrm>
            <a:off x="7848600" y="928688"/>
            <a:ext cx="1112838" cy="684212"/>
          </a:xfrm>
          <a:prstGeom prst="rect">
            <a:avLst/>
          </a:prstGeom>
          <a:noFill/>
          <a:ln w="9525">
            <a:noFill/>
            <a:miter lim="800000"/>
            <a:headEnd/>
            <a:tailEnd/>
          </a:ln>
        </p:spPr>
        <p:txBody>
          <a:bodyPr wrap="none" anchor="ctr">
            <a:spAutoFit/>
          </a:bodyPr>
          <a:lstStyle/>
          <a:p>
            <a:pPr algn="ctr" eaLnBrk="0" hangingPunct="0"/>
            <a:r>
              <a:rPr lang="en-US" sz="1400" b="1">
                <a:latin typeface="Times New Roman" pitchFamily="18" charset="0"/>
              </a:rPr>
              <a:t>Graduate/</a:t>
            </a:r>
          </a:p>
          <a:p>
            <a:pPr algn="ctr" eaLnBrk="0" hangingPunct="0"/>
            <a:r>
              <a:rPr lang="en-US" sz="1400" b="1">
                <a:latin typeface="Times New Roman" pitchFamily="18" charset="0"/>
              </a:rPr>
              <a:t>Professional</a:t>
            </a:r>
          </a:p>
          <a:p>
            <a:pPr algn="ctr" eaLnBrk="0" hangingPunct="0"/>
            <a:r>
              <a:rPr lang="en-US" sz="1400" b="1">
                <a:latin typeface="Times New Roman" pitchFamily="18" charset="0"/>
              </a:rPr>
              <a:t>Schools</a:t>
            </a:r>
            <a:endParaRPr lang="en-US" sz="1400">
              <a:latin typeface="Times New Roman" pitchFamily="18" charset="0"/>
            </a:endParaRPr>
          </a:p>
        </p:txBody>
      </p:sp>
      <p:sp>
        <p:nvSpPr>
          <p:cNvPr id="17463" name="Rectangle 55"/>
          <p:cNvSpPr>
            <a:spLocks noChangeArrowheads="1"/>
          </p:cNvSpPr>
          <p:nvPr/>
        </p:nvSpPr>
        <p:spPr bwMode="auto">
          <a:xfrm>
            <a:off x="3173413" y="5827713"/>
            <a:ext cx="712787" cy="230187"/>
          </a:xfrm>
          <a:prstGeom prst="rect">
            <a:avLst/>
          </a:prstGeom>
          <a:noFill/>
          <a:ln w="9525">
            <a:noFill/>
            <a:miter lim="800000"/>
            <a:headEnd/>
            <a:tailEnd/>
          </a:ln>
        </p:spPr>
        <p:txBody>
          <a:bodyPr wrap="none" anchor="ctr">
            <a:spAutoFit/>
          </a:bodyPr>
          <a:lstStyle/>
          <a:p>
            <a:pPr algn="ctr" eaLnBrk="0" hangingPunct="0"/>
            <a:r>
              <a:rPr lang="en-US" sz="1000">
                <a:latin typeface="Times New Roman" pitchFamily="18" charset="0"/>
              </a:rPr>
              <a:t>SAT/GPA</a:t>
            </a:r>
          </a:p>
        </p:txBody>
      </p:sp>
      <p:sp>
        <p:nvSpPr>
          <p:cNvPr id="17464" name="Rectangle 56"/>
          <p:cNvSpPr>
            <a:spLocks noChangeArrowheads="1"/>
          </p:cNvSpPr>
          <p:nvPr/>
        </p:nvSpPr>
        <p:spPr bwMode="auto">
          <a:xfrm>
            <a:off x="4648200" y="5813425"/>
            <a:ext cx="712788" cy="228600"/>
          </a:xfrm>
          <a:prstGeom prst="rect">
            <a:avLst/>
          </a:prstGeom>
          <a:noFill/>
          <a:ln w="9525">
            <a:noFill/>
            <a:miter lim="800000"/>
            <a:headEnd/>
            <a:tailEnd/>
          </a:ln>
        </p:spPr>
        <p:txBody>
          <a:bodyPr wrap="none" anchor="ctr">
            <a:spAutoFit/>
          </a:bodyPr>
          <a:lstStyle/>
          <a:p>
            <a:pPr algn="ctr" eaLnBrk="0" hangingPunct="0"/>
            <a:r>
              <a:rPr lang="en-US" sz="1000">
                <a:latin typeface="Times New Roman" pitchFamily="18" charset="0"/>
              </a:rPr>
              <a:t>SAT/GPA</a:t>
            </a:r>
          </a:p>
        </p:txBody>
      </p:sp>
      <p:sp>
        <p:nvSpPr>
          <p:cNvPr id="17465" name="Rectangle 57"/>
          <p:cNvSpPr>
            <a:spLocks noChangeArrowheads="1"/>
          </p:cNvSpPr>
          <p:nvPr/>
        </p:nvSpPr>
        <p:spPr bwMode="auto">
          <a:xfrm>
            <a:off x="5943600" y="5929313"/>
            <a:ext cx="712788" cy="228600"/>
          </a:xfrm>
          <a:prstGeom prst="rect">
            <a:avLst/>
          </a:prstGeom>
          <a:noFill/>
          <a:ln w="9525">
            <a:noFill/>
            <a:miter lim="800000"/>
            <a:headEnd/>
            <a:tailEnd/>
          </a:ln>
        </p:spPr>
        <p:txBody>
          <a:bodyPr wrap="none" anchor="ctr">
            <a:spAutoFit/>
          </a:bodyPr>
          <a:lstStyle/>
          <a:p>
            <a:pPr algn="ctr" eaLnBrk="0" hangingPunct="0"/>
            <a:r>
              <a:rPr lang="en-US" sz="1000">
                <a:latin typeface="Times New Roman" pitchFamily="18" charset="0"/>
              </a:rPr>
              <a:t>SAT/GPA</a:t>
            </a:r>
          </a:p>
        </p:txBody>
      </p:sp>
      <p:sp>
        <p:nvSpPr>
          <p:cNvPr id="17466" name="Text Box 58"/>
          <p:cNvSpPr txBox="1">
            <a:spLocks noChangeArrowheads="1"/>
          </p:cNvSpPr>
          <p:nvPr/>
        </p:nvSpPr>
        <p:spPr bwMode="auto">
          <a:xfrm>
            <a:off x="1563688" y="41275"/>
            <a:ext cx="6148387" cy="458788"/>
          </a:xfrm>
          <a:prstGeom prst="rect">
            <a:avLst/>
          </a:prstGeom>
          <a:noFill/>
          <a:ln w="9525">
            <a:noFill/>
            <a:miter lim="800000"/>
            <a:headEnd/>
            <a:tailEnd/>
          </a:ln>
        </p:spPr>
        <p:txBody>
          <a:bodyPr wrap="none" anchor="ctr">
            <a:spAutoFit/>
          </a:bodyPr>
          <a:lstStyle/>
          <a:p>
            <a:pPr algn="ctr" eaLnBrk="0" hangingPunct="0">
              <a:spcBef>
                <a:spcPct val="50000"/>
              </a:spcBef>
            </a:pPr>
            <a:r>
              <a:rPr lang="en-US" sz="2600" b="1">
                <a:latin typeface="Times New Roman" pitchFamily="18" charset="0"/>
              </a:rPr>
              <a:t>Pathways To California Higher Education</a:t>
            </a:r>
            <a:endParaRPr lang="en-US" sz="2600">
              <a:latin typeface="Times New Roman" pitchFamily="18" charset="0"/>
            </a:endParaRPr>
          </a:p>
        </p:txBody>
      </p:sp>
      <p:sp>
        <p:nvSpPr>
          <p:cNvPr id="17467" name="Text Box 59"/>
          <p:cNvSpPr txBox="1">
            <a:spLocks noChangeArrowheads="1"/>
          </p:cNvSpPr>
          <p:nvPr/>
        </p:nvSpPr>
        <p:spPr bwMode="auto">
          <a:xfrm>
            <a:off x="3201988" y="2833688"/>
            <a:ext cx="1349375" cy="428625"/>
          </a:xfrm>
          <a:prstGeom prst="rect">
            <a:avLst/>
          </a:prstGeom>
          <a:noFill/>
          <a:ln w="9525">
            <a:noFill/>
            <a:miter lim="800000"/>
            <a:headEnd/>
            <a:tailEnd/>
          </a:ln>
        </p:spPr>
        <p:txBody>
          <a:bodyPr wrap="none" anchor="ctr">
            <a:spAutoFit/>
          </a:bodyPr>
          <a:lstStyle/>
          <a:p>
            <a:pPr algn="ctr" eaLnBrk="0" hangingPunct="0"/>
            <a:r>
              <a:rPr lang="en-US">
                <a:latin typeface="Times New Roman" pitchFamily="18" charset="0"/>
              </a:rPr>
              <a:t>Admission Priority</a:t>
            </a:r>
          </a:p>
          <a:p>
            <a:pPr algn="ctr" eaLnBrk="0" hangingPunct="0"/>
            <a:r>
              <a:rPr lang="en-US">
                <a:latin typeface="Times New Roman" pitchFamily="18" charset="0"/>
              </a:rPr>
              <a:t>to CCC Transfers</a:t>
            </a:r>
            <a:endParaRPr lang="en-US" sz="1400">
              <a:latin typeface="Times New Roman" pitchFamily="18" charset="0"/>
            </a:endParaRPr>
          </a:p>
        </p:txBody>
      </p:sp>
      <p:sp>
        <p:nvSpPr>
          <p:cNvPr id="17468" name="Text Box 60"/>
          <p:cNvSpPr txBox="1">
            <a:spLocks noChangeArrowheads="1"/>
          </p:cNvSpPr>
          <p:nvPr/>
        </p:nvSpPr>
        <p:spPr bwMode="auto">
          <a:xfrm>
            <a:off x="438150" y="3343275"/>
            <a:ext cx="1390650" cy="371475"/>
          </a:xfrm>
          <a:prstGeom prst="rect">
            <a:avLst/>
          </a:prstGeom>
          <a:noFill/>
          <a:ln w="9525">
            <a:noFill/>
            <a:miter lim="800000"/>
            <a:headEnd/>
            <a:tailEnd/>
          </a:ln>
        </p:spPr>
        <p:txBody>
          <a:bodyPr wrap="none" anchor="ctr">
            <a:spAutoFit/>
          </a:bodyPr>
          <a:lstStyle/>
          <a:p>
            <a:pPr algn="ctr" eaLnBrk="0" hangingPunct="0"/>
            <a:r>
              <a:rPr lang="en-US" sz="1000">
                <a:latin typeface="Times New Roman" pitchFamily="18" charset="0"/>
              </a:rPr>
              <a:t>Transfer Requirements:</a:t>
            </a:r>
          </a:p>
          <a:p>
            <a:pPr algn="ctr" eaLnBrk="0" hangingPunct="0"/>
            <a:r>
              <a:rPr lang="en-US" sz="1000">
                <a:latin typeface="Times New Roman" pitchFamily="18" charset="0"/>
              </a:rPr>
              <a:t>GPA/Major/GE</a:t>
            </a:r>
          </a:p>
        </p:txBody>
      </p:sp>
      <p:sp>
        <p:nvSpPr>
          <p:cNvPr id="17469" name="Text Box 61"/>
          <p:cNvSpPr txBox="1">
            <a:spLocks noChangeArrowheads="1"/>
          </p:cNvSpPr>
          <p:nvPr/>
        </p:nvSpPr>
        <p:spPr bwMode="auto">
          <a:xfrm>
            <a:off x="4649788" y="2833688"/>
            <a:ext cx="1349375" cy="428625"/>
          </a:xfrm>
          <a:prstGeom prst="rect">
            <a:avLst/>
          </a:prstGeom>
          <a:noFill/>
          <a:ln w="9525">
            <a:noFill/>
            <a:miter lim="800000"/>
            <a:headEnd/>
            <a:tailEnd/>
          </a:ln>
        </p:spPr>
        <p:txBody>
          <a:bodyPr wrap="none" anchor="ctr">
            <a:spAutoFit/>
          </a:bodyPr>
          <a:lstStyle/>
          <a:p>
            <a:pPr algn="ctr" eaLnBrk="0" hangingPunct="0"/>
            <a:r>
              <a:rPr lang="en-US">
                <a:latin typeface="Times New Roman" pitchFamily="18" charset="0"/>
              </a:rPr>
              <a:t>Admission Priority</a:t>
            </a:r>
          </a:p>
          <a:p>
            <a:pPr algn="ctr" eaLnBrk="0" hangingPunct="0"/>
            <a:r>
              <a:rPr lang="en-US">
                <a:latin typeface="Times New Roman" pitchFamily="18" charset="0"/>
              </a:rPr>
              <a:t>to CCC Transfers</a:t>
            </a:r>
          </a:p>
        </p:txBody>
      </p:sp>
      <p:sp>
        <p:nvSpPr>
          <p:cNvPr id="17470" name="Text Box 62"/>
          <p:cNvSpPr txBox="1">
            <a:spLocks noChangeArrowheads="1"/>
          </p:cNvSpPr>
          <p:nvPr/>
        </p:nvSpPr>
        <p:spPr bwMode="auto">
          <a:xfrm>
            <a:off x="1262063" y="5854700"/>
            <a:ext cx="1176337" cy="401638"/>
          </a:xfrm>
          <a:prstGeom prst="rect">
            <a:avLst/>
          </a:prstGeom>
          <a:noFill/>
          <a:ln w="9525">
            <a:noFill/>
            <a:miter lim="800000"/>
            <a:headEnd/>
            <a:tailEnd/>
          </a:ln>
        </p:spPr>
        <p:txBody>
          <a:bodyPr wrap="none" anchor="ctr">
            <a:spAutoFit/>
          </a:bodyPr>
          <a:lstStyle/>
          <a:p>
            <a:pPr algn="ctr" eaLnBrk="0" hangingPunct="0"/>
            <a:r>
              <a:rPr lang="en-US" sz="1100">
                <a:latin typeface="Times New Roman" pitchFamily="18" charset="0"/>
              </a:rPr>
              <a:t>Recommended:</a:t>
            </a:r>
          </a:p>
          <a:p>
            <a:pPr algn="ctr" eaLnBrk="0" hangingPunct="0"/>
            <a:r>
              <a:rPr lang="en-US" sz="1100">
                <a:latin typeface="Times New Roman" pitchFamily="18" charset="0"/>
              </a:rPr>
              <a:t>SAT For Athletes</a:t>
            </a:r>
          </a:p>
        </p:txBody>
      </p:sp>
      <p:sp>
        <p:nvSpPr>
          <p:cNvPr id="17471" name="Text Box 63"/>
          <p:cNvSpPr txBox="1">
            <a:spLocks noChangeArrowheads="1"/>
          </p:cNvSpPr>
          <p:nvPr/>
        </p:nvSpPr>
        <p:spPr bwMode="auto">
          <a:xfrm>
            <a:off x="6019800" y="6656388"/>
            <a:ext cx="2895600" cy="230187"/>
          </a:xfrm>
          <a:prstGeom prst="rect">
            <a:avLst/>
          </a:prstGeom>
          <a:noFill/>
          <a:ln w="9525">
            <a:noFill/>
            <a:miter lim="800000"/>
            <a:headEnd/>
            <a:tailEnd/>
          </a:ln>
        </p:spPr>
        <p:txBody>
          <a:bodyPr>
            <a:spAutoFit/>
          </a:bodyPr>
          <a:lstStyle/>
          <a:p>
            <a:pPr algn="r" eaLnBrk="0" hangingPunct="0">
              <a:spcBef>
                <a:spcPct val="50000"/>
              </a:spcBef>
            </a:pPr>
            <a:r>
              <a:rPr lang="en-US" sz="1000">
                <a:latin typeface="Times New Roman" pitchFamily="18" charset="0"/>
                <a:hlinkClick r:id="rId2" tooltip="http://www.collegeofsanmateo.edu/transfer"/>
              </a:rPr>
              <a:t>www.collegeofsanmateo.edu/transfer</a:t>
            </a:r>
            <a:r>
              <a:rPr lang="en-US" sz="1000">
                <a:latin typeface="Times New Roman" pitchFamily="18" charset="0"/>
              </a:rPr>
              <a:t> </a:t>
            </a:r>
          </a:p>
        </p:txBody>
      </p:sp>
      <p:sp>
        <p:nvSpPr>
          <p:cNvPr id="17472" name="Text Box 64"/>
          <p:cNvSpPr txBox="1">
            <a:spLocks noChangeArrowheads="1"/>
          </p:cNvSpPr>
          <p:nvPr/>
        </p:nvSpPr>
        <p:spPr bwMode="auto">
          <a:xfrm>
            <a:off x="6019800" y="2714625"/>
            <a:ext cx="1600200" cy="657225"/>
          </a:xfrm>
          <a:prstGeom prst="rect">
            <a:avLst/>
          </a:prstGeom>
          <a:noFill/>
          <a:ln w="9525">
            <a:noFill/>
            <a:miter lim="800000"/>
            <a:headEnd/>
            <a:tailEnd/>
          </a:ln>
        </p:spPr>
        <p:txBody>
          <a:bodyPr anchor="ctr">
            <a:spAutoFit/>
          </a:bodyPr>
          <a:lstStyle/>
          <a:p>
            <a:pPr algn="ctr" eaLnBrk="0" hangingPunct="0"/>
            <a:r>
              <a:rPr lang="en-US" sz="1000">
                <a:latin typeface="Times New Roman" pitchFamily="18" charset="0"/>
              </a:rPr>
              <a:t>California Independent Colleges &amp; Universities </a:t>
            </a:r>
          </a:p>
          <a:p>
            <a:pPr algn="ctr" eaLnBrk="0" hangingPunct="0"/>
            <a:r>
              <a:rPr lang="en-US" sz="1000">
                <a:latin typeface="Times New Roman" pitchFamily="18" charset="0"/>
              </a:rPr>
              <a:t>Actively Recruit Transfer Students</a:t>
            </a:r>
          </a:p>
        </p:txBody>
      </p:sp>
      <p:sp>
        <p:nvSpPr>
          <p:cNvPr id="17473" name="Text Box 65"/>
          <p:cNvSpPr txBox="1">
            <a:spLocks noChangeArrowheads="1"/>
          </p:cNvSpPr>
          <p:nvPr/>
        </p:nvSpPr>
        <p:spPr bwMode="auto">
          <a:xfrm>
            <a:off x="-211138" y="1322388"/>
            <a:ext cx="2192338" cy="552450"/>
          </a:xfrm>
          <a:prstGeom prst="rect">
            <a:avLst/>
          </a:prstGeom>
          <a:noFill/>
          <a:ln w="9525">
            <a:noFill/>
            <a:miter lim="800000"/>
            <a:headEnd/>
            <a:tailEnd/>
          </a:ln>
        </p:spPr>
        <p:txBody>
          <a:bodyPr anchor="ctr">
            <a:spAutoFit/>
          </a:bodyPr>
          <a:lstStyle/>
          <a:p>
            <a:pPr algn="ctr" eaLnBrk="0" hangingPunct="0">
              <a:lnSpc>
                <a:spcPct val="50000"/>
              </a:lnSpc>
              <a:spcBef>
                <a:spcPct val="50000"/>
              </a:spcBef>
            </a:pPr>
            <a:r>
              <a:rPr lang="en-US">
                <a:latin typeface="Times New Roman" pitchFamily="18" charset="0"/>
              </a:rPr>
              <a:t>BA/BS Degrees</a:t>
            </a:r>
          </a:p>
          <a:p>
            <a:pPr algn="ctr" eaLnBrk="0" hangingPunct="0">
              <a:lnSpc>
                <a:spcPct val="50000"/>
              </a:lnSpc>
              <a:spcBef>
                <a:spcPct val="50000"/>
              </a:spcBef>
            </a:pPr>
            <a:r>
              <a:rPr lang="en-US">
                <a:latin typeface="Times New Roman" pitchFamily="18" charset="0"/>
              </a:rPr>
              <a:t>Awarded to </a:t>
            </a:r>
          </a:p>
          <a:p>
            <a:pPr algn="ctr" eaLnBrk="0" hangingPunct="0">
              <a:lnSpc>
                <a:spcPct val="50000"/>
              </a:lnSpc>
              <a:spcBef>
                <a:spcPct val="50000"/>
              </a:spcBef>
            </a:pPr>
            <a:r>
              <a:rPr lang="en-US">
                <a:latin typeface="Times New Roman" pitchFamily="18" charset="0"/>
              </a:rPr>
              <a:t>CCC Transfers: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9A17DEC0-304D-4174-BA6E-19DADAED6B0D}" type="datetime1">
              <a:rPr lang="en-US"/>
              <a:pPr>
                <a:defRPr/>
              </a:pPr>
              <a:t>9/26/2011</a:t>
            </a:fld>
            <a:endParaRPr lang="en-US"/>
          </a:p>
        </p:txBody>
      </p:sp>
      <p:sp>
        <p:nvSpPr>
          <p:cNvPr id="39938" name="Rectangle 2"/>
          <p:cNvSpPr>
            <a:spLocks noGrp="1"/>
          </p:cNvSpPr>
          <p:nvPr>
            <p:ph type="title"/>
          </p:nvPr>
        </p:nvSpPr>
        <p:spPr bwMode="auto">
          <a:xfrm>
            <a:off x="0" y="1981200"/>
            <a:ext cx="1447800" cy="1143000"/>
          </a:xfrm>
        </p:spPr>
        <p:txBody>
          <a:bodyPr wrap="square" numCol="1" anchorCtr="0" compatLnSpc="1">
            <a:prstTxWarp prst="textNoShape">
              <a:avLst/>
            </a:prstTxWarp>
          </a:bodyPr>
          <a:lstStyle/>
          <a:p>
            <a:pPr>
              <a:defRPr/>
            </a:pPr>
            <a:r>
              <a:rPr lang="en-US" smtClean="0"/>
              <a:t>You</a:t>
            </a:r>
            <a:endParaRPr lang="en-US" sz="2800" smtClean="0"/>
          </a:p>
        </p:txBody>
      </p:sp>
      <p:pic>
        <p:nvPicPr>
          <p:cNvPr id="15362" name="Picture 5" descr="earth"/>
          <p:cNvPicPr>
            <a:picLocks noChangeAspect="1" noChangeArrowheads="1"/>
          </p:cNvPicPr>
          <p:nvPr>
            <p:ph type="body" idx="1"/>
          </p:nvPr>
        </p:nvPicPr>
        <p:blipFill>
          <a:blip r:embed="rId2"/>
          <a:srcRect/>
          <a:stretch>
            <a:fillRect/>
          </a:stretch>
        </p:blipFill>
        <p:spPr>
          <a:xfrm>
            <a:off x="1676400" y="0"/>
            <a:ext cx="6781800" cy="6858000"/>
          </a:xfrm>
        </p:spPr>
      </p:pic>
      <p:sp>
        <p:nvSpPr>
          <p:cNvPr id="15363" name="AutoShape 5"/>
          <p:cNvSpPr>
            <a:spLocks noChangeArrowheads="1"/>
          </p:cNvSpPr>
          <p:nvPr/>
        </p:nvSpPr>
        <p:spPr bwMode="auto">
          <a:xfrm>
            <a:off x="3962400" y="2743200"/>
            <a:ext cx="304800" cy="228600"/>
          </a:xfrm>
          <a:prstGeom prst="smileyFace">
            <a:avLst>
              <a:gd name="adj" fmla="val 4653"/>
            </a:avLst>
          </a:prstGeom>
          <a:solidFill>
            <a:schemeClr val="accent1"/>
          </a:solidFill>
          <a:ln w="9525">
            <a:solidFill>
              <a:schemeClr val="tx1"/>
            </a:solidFill>
            <a:round/>
            <a:headEnd/>
            <a:tailEnd/>
          </a:ln>
        </p:spPr>
        <p:txBody>
          <a:bodyPr wrap="none" anchor="ctr"/>
          <a:lstStyle/>
          <a:p>
            <a:endParaRPr lang="en-US"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0B8CE6C8-1E95-4A88-B3A7-76C556DF6F95}" type="datetime1">
              <a:rPr lang="en-US"/>
              <a:pPr>
                <a:defRPr/>
              </a:pPr>
              <a:t>9/26/2011</a:t>
            </a:fld>
            <a:endParaRPr lang="en-US"/>
          </a:p>
        </p:txBody>
      </p:sp>
      <p:sp>
        <p:nvSpPr>
          <p:cNvPr id="2" name="Title 1"/>
          <p:cNvSpPr>
            <a:spLocks noGrp="1"/>
          </p:cNvSpPr>
          <p:nvPr>
            <p:ph type="title"/>
          </p:nvPr>
        </p:nvSpPr>
        <p:spPr/>
        <p:txBody>
          <a:bodyPr wrap="square" numCol="1" anchorCtr="0" compatLnSpc="1">
            <a:prstTxWarp prst="textNoShape">
              <a:avLst/>
            </a:prstTxWarp>
          </a:bodyPr>
          <a:lstStyle/>
          <a:p>
            <a:pPr eaLnBrk="1" hangingPunct="1">
              <a:defRPr/>
            </a:pPr>
            <a:r>
              <a:rPr lang="en-US" sz="4400" smtClean="0"/>
              <a:t>Segments of Higher Education	</a:t>
            </a:r>
          </a:p>
        </p:txBody>
      </p:sp>
      <p:sp>
        <p:nvSpPr>
          <p:cNvPr id="14338" name="Content Placeholder 2"/>
          <p:cNvSpPr>
            <a:spLocks noGrp="1"/>
          </p:cNvSpPr>
          <p:nvPr>
            <p:ph idx="1"/>
          </p:nvPr>
        </p:nvSpPr>
        <p:spPr>
          <a:xfrm>
            <a:off x="457200" y="1549400"/>
            <a:ext cx="7620000" cy="4622800"/>
          </a:xfrm>
        </p:spPr>
        <p:txBody>
          <a:bodyPr/>
          <a:lstStyle/>
          <a:p>
            <a:pPr eaLnBrk="1" hangingPunct="1">
              <a:defRPr/>
            </a:pPr>
            <a:r>
              <a:rPr lang="en-US" sz="2600" smtClean="0">
                <a:effectLst>
                  <a:outerShdw blurRad="38100" dist="38100" dir="2700000" algn="tl">
                    <a:srgbClr val="C0C0C0"/>
                  </a:outerShdw>
                </a:effectLst>
              </a:rPr>
              <a:t>77+ Independent/Private Universities  </a:t>
            </a:r>
            <a:endParaRPr lang="en-US" i="1" smtClean="0">
              <a:solidFill>
                <a:schemeClr val="bg2"/>
              </a:solidFill>
              <a:effectLst>
                <a:outerShdw blurRad="38100" dist="38100" dir="2700000" algn="tl">
                  <a:srgbClr val="C0C0C0"/>
                </a:outerShdw>
              </a:effectLst>
            </a:endParaRPr>
          </a:p>
          <a:p>
            <a:pPr eaLnBrk="1" hangingPunct="1">
              <a:defRPr/>
            </a:pPr>
            <a:endParaRPr lang="en-US" sz="900" smtClean="0">
              <a:effectLst>
                <a:outerShdw blurRad="38100" dist="38100" dir="2700000" algn="tl">
                  <a:srgbClr val="C0C0C0"/>
                </a:outerShdw>
              </a:effectLst>
            </a:endParaRPr>
          </a:p>
          <a:p>
            <a:pPr eaLnBrk="1" hangingPunct="1">
              <a:defRPr/>
            </a:pPr>
            <a:r>
              <a:rPr lang="en-US" sz="2600" smtClean="0">
                <a:effectLst>
                  <a:outerShdw blurRad="38100" dist="38100" dir="2700000" algn="tl">
                    <a:srgbClr val="C0C0C0"/>
                  </a:outerShdw>
                </a:effectLst>
              </a:rPr>
              <a:t>10 University of California  </a:t>
            </a:r>
            <a:endParaRPr lang="en-US" sz="2000" i="1" smtClean="0">
              <a:effectLst>
                <a:outerShdw blurRad="38100" dist="38100" dir="2700000" algn="tl">
                  <a:srgbClr val="C0C0C0"/>
                </a:outerShdw>
              </a:effectLst>
            </a:endParaRPr>
          </a:p>
          <a:p>
            <a:pPr eaLnBrk="1" hangingPunct="1">
              <a:defRPr/>
            </a:pPr>
            <a:endParaRPr lang="en-US" sz="900" i="1" smtClean="0">
              <a:effectLst>
                <a:outerShdw blurRad="38100" dist="38100" dir="2700000" algn="tl">
                  <a:srgbClr val="C0C0C0"/>
                </a:outerShdw>
              </a:effectLst>
            </a:endParaRPr>
          </a:p>
          <a:p>
            <a:pPr eaLnBrk="1" hangingPunct="1">
              <a:defRPr/>
            </a:pPr>
            <a:r>
              <a:rPr lang="en-US" sz="2600" smtClean="0">
                <a:effectLst>
                  <a:outerShdw blurRad="38100" dist="38100" dir="2700000" algn="tl">
                    <a:srgbClr val="C0C0C0"/>
                  </a:outerShdw>
                </a:effectLst>
              </a:rPr>
              <a:t>23 California State Universities  </a:t>
            </a:r>
            <a:r>
              <a:rPr lang="en-US" smtClean="0">
                <a:effectLst>
                  <a:outerShdw blurRad="38100" dist="38100" dir="2700000" algn="tl">
                    <a:srgbClr val="C0C0C0"/>
                  </a:outerShdw>
                </a:effectLst>
              </a:rPr>
              <a:t>- </a:t>
            </a:r>
            <a:endParaRPr lang="en-US" i="1" smtClean="0">
              <a:solidFill>
                <a:schemeClr val="bg2"/>
              </a:solidFill>
              <a:effectLst>
                <a:outerShdw blurRad="38100" dist="38100" dir="2700000" algn="tl">
                  <a:srgbClr val="C0C0C0"/>
                </a:outerShdw>
              </a:effectLst>
            </a:endParaRPr>
          </a:p>
          <a:p>
            <a:pPr eaLnBrk="1" hangingPunct="1">
              <a:defRPr/>
            </a:pPr>
            <a:endParaRPr lang="en-US" sz="900" smtClean="0">
              <a:effectLst>
                <a:outerShdw blurRad="38100" dist="38100" dir="2700000" algn="tl">
                  <a:srgbClr val="C0C0C0"/>
                </a:outerShdw>
              </a:effectLst>
            </a:endParaRPr>
          </a:p>
          <a:p>
            <a:pPr eaLnBrk="1" hangingPunct="1">
              <a:defRPr/>
            </a:pPr>
            <a:r>
              <a:rPr lang="en-US" sz="2600" smtClean="0">
                <a:effectLst>
                  <a:outerShdw blurRad="38100" dist="38100" dir="2700000" algn="tl">
                    <a:srgbClr val="C0C0C0"/>
                  </a:outerShdw>
                </a:effectLst>
              </a:rPr>
              <a:t>112 California Community Colleges</a:t>
            </a:r>
          </a:p>
          <a:p>
            <a:pPr eaLnBrk="1" hangingPunct="1">
              <a:defRPr/>
            </a:pPr>
            <a:endParaRPr lang="en-US" sz="2600" smtClean="0">
              <a:effectLst>
                <a:outerShdw blurRad="38100" dist="38100" dir="2700000" algn="tl">
                  <a:srgbClr val="C0C0C0"/>
                </a:outerShdw>
              </a:effectLst>
            </a:endParaRPr>
          </a:p>
          <a:p>
            <a:pPr eaLnBrk="1" hangingPunct="1">
              <a:defRPr/>
            </a:pPr>
            <a:r>
              <a:rPr lang="en-US" sz="3500" smtClean="0">
                <a:effectLst>
                  <a:outerShdw blurRad="38100" dist="38100" dir="2700000" algn="tl">
                    <a:srgbClr val="C0C0C0"/>
                  </a:outerShdw>
                </a:effectLst>
              </a:rPr>
              <a:t>Which segment in California enrolls the majority of students in undergraduate education?</a:t>
            </a:r>
          </a:p>
        </p:txBody>
      </p:sp>
      <p:sp>
        <p:nvSpPr>
          <p:cNvPr id="19460" name="Text Box 4"/>
          <p:cNvSpPr txBox="1">
            <a:spLocks noChangeArrowheads="1"/>
          </p:cNvSpPr>
          <p:nvPr/>
        </p:nvSpPr>
        <p:spPr bwMode="auto">
          <a:xfrm>
            <a:off x="1066800" y="6172200"/>
            <a:ext cx="4953000" cy="1004888"/>
          </a:xfrm>
          <a:prstGeom prst="rect">
            <a:avLst/>
          </a:prstGeom>
          <a:noFill/>
          <a:ln w="9525">
            <a:noFill/>
            <a:miter lim="800000"/>
            <a:headEnd/>
            <a:tailEnd/>
          </a:ln>
          <a:effectLst/>
        </p:spPr>
        <p:txBody>
          <a:bodyPr>
            <a:spAutoFit/>
          </a:bodyPr>
          <a:lstStyle/>
          <a:p>
            <a:pPr>
              <a:spcBef>
                <a:spcPct val="20000"/>
              </a:spcBef>
              <a:buClr>
                <a:schemeClr val="accent1"/>
              </a:buClr>
              <a:buFont typeface="Arial" charset="0"/>
              <a:buChar char="•"/>
            </a:pPr>
            <a:r>
              <a:rPr lang="en-US" sz="2400">
                <a:effectLst>
                  <a:outerShdw blurRad="38100" dist="38100" dir="2700000" algn="tl">
                    <a:srgbClr val="C0C0C0"/>
                  </a:outerShdw>
                </a:effectLst>
              </a:rPr>
              <a:t>California Community Colleges</a:t>
            </a:r>
          </a:p>
          <a:p>
            <a:pPr>
              <a:spcBef>
                <a:spcPct val="50000"/>
              </a:spcBef>
            </a:pP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blinds(horizontal)">
                                      <p:cBhvr>
                                        <p:cTn id="7"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ECF11CA4-CFCF-41FA-8EEC-826B489052CD}"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	University of California</a:t>
            </a:r>
          </a:p>
        </p:txBody>
      </p:sp>
      <p:pic>
        <p:nvPicPr>
          <p:cNvPr id="64514" name="Picture 5"/>
          <p:cNvPicPr>
            <a:picLocks noChangeAspect="1" noChangeArrowheads="1"/>
          </p:cNvPicPr>
          <p:nvPr/>
        </p:nvPicPr>
        <p:blipFill>
          <a:blip r:embed="rId2"/>
          <a:srcRect/>
          <a:stretch>
            <a:fillRect/>
          </a:stretch>
        </p:blipFill>
        <p:spPr bwMode="auto">
          <a:xfrm>
            <a:off x="685800" y="1447800"/>
            <a:ext cx="3987800" cy="4648200"/>
          </a:xfrm>
          <a:prstGeom prst="rect">
            <a:avLst/>
          </a:prstGeom>
          <a:noFill/>
          <a:ln w="9525">
            <a:noFill/>
            <a:miter lim="800000"/>
            <a:headEnd/>
            <a:tailEnd/>
          </a:ln>
        </p:spPr>
      </p:pic>
      <p:sp>
        <p:nvSpPr>
          <p:cNvPr id="64515" name="Rectangle 6"/>
          <p:cNvSpPr>
            <a:spLocks noChangeArrowheads="1"/>
          </p:cNvSpPr>
          <p:nvPr/>
        </p:nvSpPr>
        <p:spPr bwMode="auto">
          <a:xfrm>
            <a:off x="3657600" y="1295400"/>
            <a:ext cx="4800600" cy="2289175"/>
          </a:xfrm>
          <a:prstGeom prst="rect">
            <a:avLst/>
          </a:prstGeom>
          <a:noFill/>
          <a:ln w="9525">
            <a:noFill/>
            <a:miter lim="800000"/>
            <a:headEnd/>
            <a:tailEnd/>
          </a:ln>
        </p:spPr>
        <p:txBody>
          <a:bodyPr>
            <a:spAutoFit/>
          </a:bodyPr>
          <a:lstStyle/>
          <a:p>
            <a:r>
              <a:rPr lang="en-US" altLang="zh-CN" sz="1800" b="1"/>
              <a:t>* University of California (UC)</a:t>
            </a:r>
            <a:r>
              <a:rPr lang="en-US" altLang="zh-TW" sz="1800" b="1"/>
              <a:t>-</a:t>
            </a:r>
            <a:r>
              <a:rPr lang="en-US" altLang="zh-CN" sz="1800" b="1"/>
              <a:t> </a:t>
            </a:r>
            <a:r>
              <a:rPr lang="zh-CN" altLang="en-US" sz="1800" b="1"/>
              <a:t>加 州 大 學</a:t>
            </a:r>
            <a:endParaRPr lang="en-US" altLang="zh-TW" sz="1800" b="1"/>
          </a:p>
          <a:p>
            <a:pPr lvl="1"/>
            <a:r>
              <a:rPr lang="en-US" altLang="zh-TW" sz="1800" b="1"/>
              <a:t>10 </a:t>
            </a:r>
            <a:r>
              <a:rPr lang="zh-TW" altLang="en-US" sz="1800" b="1"/>
              <a:t>間學院</a:t>
            </a:r>
            <a:r>
              <a:rPr lang="en-US" altLang="zh-TW" sz="1800" b="1"/>
              <a:t>: </a:t>
            </a:r>
          </a:p>
          <a:p>
            <a:pPr lvl="1"/>
            <a:r>
              <a:rPr lang="en-US" altLang="zh-TW" sz="1800"/>
              <a:t>UC Berkeley, UC Davis, UC Santa Cruz, </a:t>
            </a:r>
          </a:p>
          <a:p>
            <a:pPr lvl="1"/>
            <a:r>
              <a:rPr lang="en-US" altLang="zh-TW" sz="1800"/>
              <a:t>UC Merced, UC Santa Barbara</a:t>
            </a:r>
          </a:p>
          <a:p>
            <a:pPr lvl="1"/>
            <a:r>
              <a:rPr lang="en-US" altLang="zh-TW" sz="1800"/>
              <a:t>UC Irvine, UC Los Angeles, </a:t>
            </a:r>
          </a:p>
          <a:p>
            <a:pPr lvl="1"/>
            <a:r>
              <a:rPr lang="en-US" altLang="zh-TW" sz="1800"/>
              <a:t>UC Riverside, </a:t>
            </a:r>
            <a:r>
              <a:rPr lang="en-US" altLang="zh-CN" sz="1800"/>
              <a:t>UC San Diego.</a:t>
            </a:r>
          </a:p>
          <a:p>
            <a:pPr lvl="1"/>
            <a:endParaRPr lang="en-US" altLang="zh-CN" sz="1800"/>
          </a:p>
          <a:p>
            <a:pPr lvl="1"/>
            <a:r>
              <a:rPr lang="en-US" altLang="zh-TW" sz="1800"/>
              <a:t>Graduate School: UC San Francisco (</a:t>
            </a:r>
            <a:r>
              <a:rPr lang="zh-CN" altLang="en-US" sz="1800"/>
              <a:t>醫學院</a:t>
            </a:r>
            <a:r>
              <a:rPr lang="en-US" altLang="zh-CN" sz="1800"/>
              <a:t>),</a:t>
            </a:r>
            <a:endParaRPr lang="en-US"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BC0B815B-8F93-4E27-93D2-DC0C360C32C4}" type="datetime1">
              <a:rPr lang="en-US"/>
              <a:pPr>
                <a:defRPr/>
              </a:pPr>
              <a:t>9/26/2011</a:t>
            </a:fld>
            <a:endParaRPr lang="en-US"/>
          </a:p>
        </p:txBody>
      </p:sp>
      <p:sp>
        <p:nvSpPr>
          <p:cNvPr id="129026" name="Rectangle 2"/>
          <p:cNvSpPr>
            <a:spLocks noGrp="1"/>
          </p:cNvSpPr>
          <p:nvPr>
            <p:ph type="title"/>
          </p:nvPr>
        </p:nvSpPr>
        <p:spPr bwMode="auto">
          <a:xfrm>
            <a:off x="533400" y="274638"/>
            <a:ext cx="7924800" cy="1143000"/>
          </a:xfrm>
          <a:noFill/>
        </p:spPr>
        <p:txBody>
          <a:bodyPr wrap="square" numCol="1" anchorCtr="0" compatLnSpc="1">
            <a:prstTxWarp prst="textNoShape">
              <a:avLst/>
            </a:prstTxWarp>
          </a:bodyPr>
          <a:lstStyle/>
          <a:p>
            <a:r>
              <a:rPr lang="en-US" sz="3600" smtClean="0"/>
              <a:t>Universityofcalifornia.edu/admissions/</a:t>
            </a:r>
            <a:r>
              <a:rPr lang="en-US" sz="4200" smtClean="0"/>
              <a:t/>
            </a:r>
            <a:br>
              <a:rPr lang="en-US" sz="4200" smtClean="0"/>
            </a:br>
            <a:endParaRPr lang="en-US" sz="4200" smtClean="0"/>
          </a:p>
        </p:txBody>
      </p:sp>
      <p:sp>
        <p:nvSpPr>
          <p:cNvPr id="129027" name="Rectangle 3"/>
          <p:cNvSpPr>
            <a:spLocks noGrp="1"/>
          </p:cNvSpPr>
          <p:nvPr>
            <p:ph type="body" idx="1"/>
          </p:nvPr>
        </p:nvSpPr>
        <p:spPr/>
        <p:txBody>
          <a:bodyPr/>
          <a:lstStyle/>
          <a:p>
            <a:endParaRPr lang="en-US" smtClean="0"/>
          </a:p>
        </p:txBody>
      </p:sp>
      <p:pic>
        <p:nvPicPr>
          <p:cNvPr id="129028" name="Picture 4"/>
          <p:cNvPicPr>
            <a:picLocks noChangeAspect="1" noChangeArrowheads="1"/>
          </p:cNvPicPr>
          <p:nvPr/>
        </p:nvPicPr>
        <p:blipFill>
          <a:blip r:embed="rId2"/>
          <a:srcRect/>
          <a:stretch>
            <a:fillRect/>
          </a:stretch>
        </p:blipFill>
        <p:spPr bwMode="auto">
          <a:xfrm>
            <a:off x="26988" y="1066800"/>
            <a:ext cx="9117012" cy="56007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B4F9AE9A-8911-445F-8FF1-1468C47B1823}"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California State University</a:t>
            </a:r>
          </a:p>
        </p:txBody>
      </p:sp>
      <p:pic>
        <p:nvPicPr>
          <p:cNvPr id="65538" name="Picture 8"/>
          <p:cNvPicPr>
            <a:picLocks noChangeAspect="1" noChangeArrowheads="1"/>
          </p:cNvPicPr>
          <p:nvPr>
            <p:ph idx="4294967295"/>
          </p:nvPr>
        </p:nvPicPr>
        <p:blipFill>
          <a:blip r:embed="rId2"/>
          <a:srcRect/>
          <a:stretch>
            <a:fillRect/>
          </a:stretch>
        </p:blipFill>
        <p:spPr>
          <a:xfrm>
            <a:off x="0" y="1295400"/>
            <a:ext cx="4953000" cy="5181600"/>
          </a:xfrm>
        </p:spPr>
      </p:pic>
      <p:sp>
        <p:nvSpPr>
          <p:cNvPr id="65539" name="Rectangle 5"/>
          <p:cNvSpPr>
            <a:spLocks noChangeArrowheads="1"/>
          </p:cNvSpPr>
          <p:nvPr/>
        </p:nvSpPr>
        <p:spPr bwMode="auto">
          <a:xfrm>
            <a:off x="5029200" y="1447800"/>
            <a:ext cx="3200400" cy="5310188"/>
          </a:xfrm>
          <a:prstGeom prst="rect">
            <a:avLst/>
          </a:prstGeom>
          <a:noFill/>
          <a:ln w="9525">
            <a:noFill/>
            <a:miter lim="800000"/>
            <a:headEnd/>
            <a:tailEnd/>
          </a:ln>
        </p:spPr>
        <p:txBody>
          <a:bodyPr>
            <a:spAutoFit/>
          </a:bodyPr>
          <a:lstStyle/>
          <a:p>
            <a:r>
              <a:rPr lang="en-US" altLang="zh-TW" sz="1800" b="1"/>
              <a:t>California State University (CSU)-</a:t>
            </a:r>
            <a:r>
              <a:rPr lang="zh-TW" altLang="en-US" sz="1800" b="1"/>
              <a:t>加州州大學</a:t>
            </a:r>
          </a:p>
          <a:p>
            <a:pPr lvl="1"/>
            <a:r>
              <a:rPr lang="en-US" altLang="zh-TW" sz="1800" b="1"/>
              <a:t>23 </a:t>
            </a:r>
            <a:r>
              <a:rPr lang="zh-TW" altLang="en-US" sz="1800" b="1"/>
              <a:t>間學院</a:t>
            </a:r>
            <a:r>
              <a:rPr lang="en-US" altLang="zh-TW" sz="1800" b="1"/>
              <a:t>: </a:t>
            </a:r>
            <a:r>
              <a:rPr lang="en-US" altLang="zh-TW" sz="1800"/>
              <a:t>San Francisco State University (local), </a:t>
            </a:r>
          </a:p>
          <a:p>
            <a:pPr lvl="1"/>
            <a:endParaRPr lang="en-US" altLang="zh-TW" sz="1800"/>
          </a:p>
          <a:p>
            <a:pPr lvl="1"/>
            <a:r>
              <a:rPr lang="en-US" altLang="zh-TW" sz="1800"/>
              <a:t>Non-Impacted: Monterey Bay, East Bay, Maritime, Stanislaus, Channel Islands, Dominguez Hills, Bakersfield</a:t>
            </a:r>
          </a:p>
          <a:p>
            <a:pPr lvl="1"/>
            <a:endParaRPr lang="en-US" altLang="zh-TW" sz="1800"/>
          </a:p>
          <a:p>
            <a:pPr lvl="1"/>
            <a:r>
              <a:rPr lang="en-US" altLang="zh-TW" sz="1800"/>
              <a:t>Impacted: San Jose, Sonoma, San Diego, Sacramento, Fresno, Chico, Humboldt, Northridge, Dominguez Hills, Pomona, San Marcos, LA</a:t>
            </a:r>
          </a:p>
          <a:p>
            <a:pPr lvl="1"/>
            <a:endParaRPr lang="en-US" altLang="zh-TW" sz="1800"/>
          </a:p>
          <a:p>
            <a:pPr lvl="1"/>
            <a:r>
              <a:rPr lang="en-US" altLang="zh-TW" sz="1800"/>
              <a:t>Impacted in all Majors: Long Beach, San Luis Obispo, and Fullerton</a:t>
            </a:r>
            <a:endParaRPr lang="en-US"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D7471578-3BB5-4709-A5CF-37111F8B0982}" type="datetime1">
              <a:rPr lang="en-US"/>
              <a:pPr>
                <a:defRPr/>
              </a:pPr>
              <a:t>9/26/2011</a:t>
            </a:fld>
            <a:endParaRPr lang="en-US"/>
          </a:p>
        </p:txBody>
      </p:sp>
      <p:sp>
        <p:nvSpPr>
          <p:cNvPr id="130050" name="Rectangle 2"/>
          <p:cNvSpPr>
            <a:spLocks noGrp="1"/>
          </p:cNvSpPr>
          <p:nvPr>
            <p:ph type="title"/>
          </p:nvPr>
        </p:nvSpPr>
        <p:spPr bwMode="auto">
          <a:noFill/>
        </p:spPr>
        <p:txBody>
          <a:bodyPr wrap="square" numCol="1" anchorCtr="0" compatLnSpc="1">
            <a:prstTxWarp prst="textNoShape">
              <a:avLst/>
            </a:prstTxWarp>
          </a:bodyPr>
          <a:lstStyle/>
          <a:p>
            <a:r>
              <a:rPr lang="en-US" smtClean="0"/>
              <a:t>csumentor.edu</a:t>
            </a:r>
          </a:p>
        </p:txBody>
      </p:sp>
      <p:pic>
        <p:nvPicPr>
          <p:cNvPr id="130053" name="Picture 5"/>
          <p:cNvPicPr>
            <a:picLocks noChangeAspect="1" noChangeArrowheads="1"/>
          </p:cNvPicPr>
          <p:nvPr/>
        </p:nvPicPr>
        <p:blipFill>
          <a:blip r:embed="rId2"/>
          <a:srcRect/>
          <a:stretch>
            <a:fillRect/>
          </a:stretch>
        </p:blipFill>
        <p:spPr bwMode="auto">
          <a:xfrm>
            <a:off x="533400" y="1143000"/>
            <a:ext cx="7208838" cy="543877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B89A59E6-59FF-4E44-B179-E072D7011521}" type="datetime1">
              <a:rPr lang="en-US"/>
              <a:pPr>
                <a:defRPr/>
              </a:pPr>
              <a:t>9/26/2011</a:t>
            </a:fld>
            <a:endParaRPr lang="en-US"/>
          </a:p>
        </p:txBody>
      </p:sp>
      <p:sp>
        <p:nvSpPr>
          <p:cNvPr id="2" name="Title 1"/>
          <p:cNvSpPr>
            <a:spLocks noGrp="1"/>
          </p:cNvSpPr>
          <p:nvPr>
            <p:ph type="title"/>
          </p:nvPr>
        </p:nvSpPr>
        <p:spPr bwMode="auto">
          <a:xfrm>
            <a:off x="228600" y="274638"/>
            <a:ext cx="3200400" cy="1143000"/>
          </a:xfrm>
        </p:spPr>
        <p:txBody>
          <a:bodyPr wrap="square" numCol="1" anchorCtr="0" compatLnSpc="1">
            <a:prstTxWarp prst="textNoShape">
              <a:avLst/>
            </a:prstTxWarp>
          </a:bodyPr>
          <a:lstStyle/>
          <a:p>
            <a:pPr eaLnBrk="1" hangingPunct="1">
              <a:defRPr/>
            </a:pPr>
            <a:r>
              <a:rPr lang="en-US" sz="4200" smtClean="0"/>
              <a:t>Community Colleges</a:t>
            </a:r>
          </a:p>
        </p:txBody>
      </p:sp>
      <p:pic>
        <p:nvPicPr>
          <p:cNvPr id="67586" name="Picture 4"/>
          <p:cNvPicPr>
            <a:picLocks noChangeAspect="1" noChangeArrowheads="1"/>
          </p:cNvPicPr>
          <p:nvPr/>
        </p:nvPicPr>
        <p:blipFill>
          <a:blip r:embed="rId2"/>
          <a:srcRect/>
          <a:stretch>
            <a:fillRect/>
          </a:stretch>
        </p:blipFill>
        <p:spPr bwMode="auto">
          <a:xfrm>
            <a:off x="3048000" y="381000"/>
            <a:ext cx="5345113" cy="6115050"/>
          </a:xfrm>
          <a:prstGeom prst="rect">
            <a:avLst/>
          </a:prstGeom>
          <a:noFill/>
          <a:ln w="9525">
            <a:noFill/>
            <a:miter lim="800000"/>
            <a:headEnd/>
            <a:tailEnd/>
          </a:ln>
        </p:spPr>
      </p:pic>
      <p:sp>
        <p:nvSpPr>
          <p:cNvPr id="67587" name="Rectangle 5"/>
          <p:cNvSpPr>
            <a:spLocks noChangeArrowheads="1"/>
          </p:cNvSpPr>
          <p:nvPr/>
        </p:nvSpPr>
        <p:spPr bwMode="auto">
          <a:xfrm>
            <a:off x="228600" y="2209800"/>
            <a:ext cx="3200400" cy="1190625"/>
          </a:xfrm>
          <a:prstGeom prst="rect">
            <a:avLst/>
          </a:prstGeom>
          <a:noFill/>
          <a:ln w="9525">
            <a:noFill/>
            <a:miter lim="800000"/>
            <a:headEnd/>
            <a:tailEnd/>
          </a:ln>
        </p:spPr>
        <p:txBody>
          <a:bodyPr>
            <a:spAutoFit/>
          </a:bodyPr>
          <a:lstStyle/>
          <a:p>
            <a:r>
              <a:rPr lang="en-US" altLang="zh-TW" sz="1800"/>
              <a:t>112 colleges: City College of San Francisco (CCSF), Skyline, College of San Mateo, Laney College, etc. </a:t>
            </a:r>
            <a:endParaRPr lang="en-US"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EB8DE029-12EF-49EA-AFD9-5A4DEFEB780B}" type="datetime1">
              <a:rPr lang="en-US"/>
              <a:pPr>
                <a:defRPr/>
              </a:pPr>
              <a:t>9/26/2011</a:t>
            </a:fld>
            <a:endParaRPr lang="en-US"/>
          </a:p>
        </p:txBody>
      </p:sp>
      <p:sp>
        <p:nvSpPr>
          <p:cNvPr id="131074" name="Rectangle 2"/>
          <p:cNvSpPr>
            <a:spLocks noGrp="1"/>
          </p:cNvSpPr>
          <p:nvPr>
            <p:ph type="title"/>
          </p:nvPr>
        </p:nvSpPr>
        <p:spPr bwMode="auto">
          <a:noFill/>
        </p:spPr>
        <p:txBody>
          <a:bodyPr wrap="square" numCol="1" anchorCtr="0" compatLnSpc="1">
            <a:prstTxWarp prst="textNoShape">
              <a:avLst/>
            </a:prstTxWarp>
          </a:bodyPr>
          <a:lstStyle/>
          <a:p>
            <a:endParaRPr lang="en-US" smtClean="0"/>
          </a:p>
        </p:txBody>
      </p:sp>
      <p:sp>
        <p:nvSpPr>
          <p:cNvPr id="131075" name="Rectangle 3"/>
          <p:cNvSpPr>
            <a:spLocks noGrp="1"/>
          </p:cNvSpPr>
          <p:nvPr>
            <p:ph type="body" idx="1"/>
          </p:nvPr>
        </p:nvSpPr>
        <p:spPr/>
        <p:txBody>
          <a:bodyPr/>
          <a:lstStyle/>
          <a:p>
            <a:endParaRPr lang="en-US" smtClean="0"/>
          </a:p>
        </p:txBody>
      </p:sp>
      <p:pic>
        <p:nvPicPr>
          <p:cNvPr id="131076" name="Picture 4"/>
          <p:cNvPicPr>
            <a:picLocks noChangeAspect="1" noChangeArrowheads="1"/>
          </p:cNvPicPr>
          <p:nvPr/>
        </p:nvPicPr>
        <p:blipFill>
          <a:blip r:embed="rId2"/>
          <a:srcRect/>
          <a:stretch>
            <a:fillRect/>
          </a:stretch>
        </p:blipFill>
        <p:spPr bwMode="auto">
          <a:xfrm>
            <a:off x="381000" y="381000"/>
            <a:ext cx="7694613" cy="6002338"/>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1436E53A-D1CE-4FD0-A89B-867875D191E8}" type="datetime1">
              <a:rPr lang="en-US"/>
              <a:pPr>
                <a:defRPr/>
              </a:pPr>
              <a:t>9/26/2011</a:t>
            </a:fld>
            <a:endParaRPr lang="en-US"/>
          </a:p>
        </p:txBody>
      </p:sp>
      <p:pic>
        <p:nvPicPr>
          <p:cNvPr id="66561" name="Picture 4"/>
          <p:cNvPicPr>
            <a:picLocks noChangeAspect="1" noChangeArrowheads="1"/>
          </p:cNvPicPr>
          <p:nvPr/>
        </p:nvPicPr>
        <p:blipFill>
          <a:blip r:embed="rId2"/>
          <a:srcRect/>
          <a:stretch>
            <a:fillRect/>
          </a:stretch>
        </p:blipFill>
        <p:spPr bwMode="auto">
          <a:xfrm>
            <a:off x="3505200" y="228600"/>
            <a:ext cx="4926013" cy="6408738"/>
          </a:xfrm>
          <a:prstGeom prst="rect">
            <a:avLst/>
          </a:prstGeom>
          <a:noFill/>
          <a:ln w="9525">
            <a:noFill/>
            <a:miter lim="800000"/>
            <a:headEnd/>
            <a:tailEnd/>
          </a:ln>
        </p:spPr>
      </p:pic>
      <p:sp>
        <p:nvSpPr>
          <p:cNvPr id="66562" name="Title 1"/>
          <p:cNvSpPr>
            <a:spLocks/>
          </p:cNvSpPr>
          <p:nvPr/>
        </p:nvSpPr>
        <p:spPr bwMode="auto">
          <a:xfrm>
            <a:off x="228600" y="274638"/>
            <a:ext cx="3276600" cy="1782762"/>
          </a:xfrm>
          <a:prstGeom prst="rect">
            <a:avLst/>
          </a:prstGeom>
          <a:noFill/>
          <a:ln w="9525">
            <a:noFill/>
            <a:miter lim="800000"/>
            <a:headEnd/>
            <a:tailEnd/>
          </a:ln>
        </p:spPr>
        <p:txBody>
          <a:bodyPr anchor="ctr"/>
          <a:lstStyle/>
          <a:p>
            <a:r>
              <a:rPr lang="en-US" sz="4600">
                <a:solidFill>
                  <a:schemeClr val="tx2"/>
                </a:solidFill>
                <a:latin typeface="Cambria" pitchFamily="18" charset="0"/>
              </a:rPr>
              <a:t>CA Private Colleges</a:t>
            </a:r>
          </a:p>
        </p:txBody>
      </p:sp>
      <p:sp>
        <p:nvSpPr>
          <p:cNvPr id="66563" name="Rectangle 6"/>
          <p:cNvSpPr>
            <a:spLocks noChangeArrowheads="1"/>
          </p:cNvSpPr>
          <p:nvPr/>
        </p:nvSpPr>
        <p:spPr bwMode="auto">
          <a:xfrm>
            <a:off x="228600" y="2209800"/>
            <a:ext cx="3200400" cy="4486275"/>
          </a:xfrm>
          <a:prstGeom prst="rect">
            <a:avLst/>
          </a:prstGeom>
          <a:noFill/>
          <a:ln w="9525">
            <a:noFill/>
            <a:miter lim="800000"/>
            <a:headEnd/>
            <a:tailEnd/>
          </a:ln>
        </p:spPr>
        <p:txBody>
          <a:bodyPr>
            <a:spAutoFit/>
          </a:bodyPr>
          <a:lstStyle/>
          <a:p>
            <a:r>
              <a:rPr lang="en-US" altLang="zh-TW" sz="1800"/>
              <a:t>75+ colleges: Stanford, University of San Francisco, University of Southern California, St. Mary, University of the Pacific, Dominican University of California, Mills College, Chapman, </a:t>
            </a:r>
          </a:p>
          <a:p>
            <a:endParaRPr lang="en-US" altLang="zh-TW" sz="1800"/>
          </a:p>
          <a:p>
            <a:r>
              <a:rPr lang="en-US" altLang="zh-TW" sz="1800"/>
              <a:t>And hundreds of private colleges outside of California:</a:t>
            </a:r>
          </a:p>
          <a:p>
            <a:r>
              <a:rPr lang="en-US" altLang="zh-TW" sz="1800"/>
              <a:t>Haverford, Harvard, Whitman, Mt. Holyoke, Smith, New York University, Amherst, Dartmouth, Knox, Whitman, Wesleyan, and many more!</a:t>
            </a:r>
            <a:endParaRPr lang="en-US" sz="18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201D6DD6-A92C-4AED-A8E6-AD7C859D6C40}" type="datetime1">
              <a:rPr lang="en-US"/>
              <a:pPr>
                <a:defRPr/>
              </a:pPr>
              <a:t>9/26/2011</a:t>
            </a:fld>
            <a:endParaRPr lang="en-US"/>
          </a:p>
        </p:txBody>
      </p:sp>
      <p:sp>
        <p:nvSpPr>
          <p:cNvPr id="126978" name="Rectangle 2"/>
          <p:cNvSpPr>
            <a:spLocks noGrp="1"/>
          </p:cNvSpPr>
          <p:nvPr>
            <p:ph type="title"/>
          </p:nvPr>
        </p:nvSpPr>
        <p:spPr bwMode="auto">
          <a:noFill/>
        </p:spPr>
        <p:txBody>
          <a:bodyPr wrap="square" numCol="1" anchorCtr="0" compatLnSpc="1">
            <a:prstTxWarp prst="textNoShape">
              <a:avLst/>
            </a:prstTxWarp>
          </a:bodyPr>
          <a:lstStyle/>
          <a:p>
            <a:r>
              <a:rPr lang="en-US" smtClean="0"/>
              <a:t>456 private colleges</a:t>
            </a:r>
          </a:p>
        </p:txBody>
      </p:sp>
      <p:pic>
        <p:nvPicPr>
          <p:cNvPr id="126980" name="Picture 4"/>
          <p:cNvPicPr>
            <a:picLocks noChangeAspect="1" noChangeArrowheads="1"/>
          </p:cNvPicPr>
          <p:nvPr/>
        </p:nvPicPr>
        <p:blipFill>
          <a:blip r:embed="rId2"/>
          <a:srcRect/>
          <a:stretch>
            <a:fillRect/>
          </a:stretch>
        </p:blipFill>
        <p:spPr bwMode="auto">
          <a:xfrm>
            <a:off x="0" y="1143000"/>
            <a:ext cx="8458200" cy="51054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4035947B-B027-4F9D-AB7F-D215294FD33D}" type="datetime1">
              <a:rPr lang="en-US"/>
              <a:pPr>
                <a:defRPr/>
              </a:pPr>
              <a:t>9/26/2011</a:t>
            </a:fld>
            <a:endParaRPr lang="en-US"/>
          </a:p>
        </p:txBody>
      </p:sp>
      <p:pic>
        <p:nvPicPr>
          <p:cNvPr id="128004" name="Picture 4"/>
          <p:cNvPicPr>
            <a:picLocks noChangeAspect="1" noChangeArrowheads="1"/>
          </p:cNvPicPr>
          <p:nvPr>
            <p:ph type="body" idx="1"/>
          </p:nvPr>
        </p:nvPicPr>
        <p:blipFill>
          <a:blip r:embed="rId2"/>
          <a:srcRect/>
          <a:stretch>
            <a:fillRect/>
          </a:stretch>
        </p:blipFill>
        <p:spPr>
          <a:xfrm>
            <a:off x="3267075" y="1295400"/>
            <a:ext cx="5191125" cy="5562600"/>
          </a:xfrm>
        </p:spPr>
      </p:pic>
      <p:sp>
        <p:nvSpPr>
          <p:cNvPr id="128005" name="Text Box 5"/>
          <p:cNvSpPr txBox="1">
            <a:spLocks noChangeArrowheads="1"/>
          </p:cNvSpPr>
          <p:nvPr/>
        </p:nvSpPr>
        <p:spPr bwMode="auto">
          <a:xfrm>
            <a:off x="304800" y="1524000"/>
            <a:ext cx="2971800" cy="3392488"/>
          </a:xfrm>
          <a:prstGeom prst="rect">
            <a:avLst/>
          </a:prstGeom>
          <a:noFill/>
          <a:ln w="9525">
            <a:noFill/>
            <a:miter lim="800000"/>
            <a:headEnd/>
            <a:tailEnd/>
          </a:ln>
          <a:effectLst/>
        </p:spPr>
        <p:txBody>
          <a:bodyPr>
            <a:spAutoFit/>
          </a:bodyPr>
          <a:lstStyle/>
          <a:p>
            <a:pPr>
              <a:spcBef>
                <a:spcPct val="50000"/>
              </a:spcBef>
            </a:pPr>
            <a:r>
              <a:rPr lang="en-US" sz="1800" b="1" u="sng"/>
              <a:t>Early Decision:</a:t>
            </a:r>
            <a:r>
              <a:rPr lang="en-US" sz="1800"/>
              <a:t> </a:t>
            </a:r>
          </a:p>
          <a:p>
            <a:pPr>
              <a:spcBef>
                <a:spcPct val="50000"/>
              </a:spcBef>
            </a:pPr>
            <a:r>
              <a:rPr lang="en-US" sz="1800"/>
              <a:t>Binding (early deadlines)</a:t>
            </a:r>
          </a:p>
          <a:p>
            <a:pPr>
              <a:spcBef>
                <a:spcPct val="50000"/>
              </a:spcBef>
            </a:pPr>
            <a:r>
              <a:rPr lang="en-US" sz="1800" b="1" u="sng"/>
              <a:t>Early-Action:</a:t>
            </a:r>
            <a:r>
              <a:rPr lang="en-US" sz="1800"/>
              <a:t> </a:t>
            </a:r>
          </a:p>
          <a:p>
            <a:pPr>
              <a:spcBef>
                <a:spcPct val="50000"/>
              </a:spcBef>
            </a:pPr>
            <a:r>
              <a:rPr lang="en-US" sz="1800"/>
              <a:t>Non-Binding (early deadlines)</a:t>
            </a:r>
          </a:p>
          <a:p>
            <a:pPr>
              <a:spcBef>
                <a:spcPct val="50000"/>
              </a:spcBef>
            </a:pPr>
            <a:endParaRPr lang="en-US" sz="1800"/>
          </a:p>
          <a:p>
            <a:pPr>
              <a:spcBef>
                <a:spcPct val="50000"/>
              </a:spcBef>
            </a:pPr>
            <a:r>
              <a:rPr lang="en-US" sz="1800" b="1" u="sng"/>
              <a:t>Regular Decision:</a:t>
            </a:r>
          </a:p>
          <a:p>
            <a:pPr>
              <a:spcBef>
                <a:spcPct val="50000"/>
              </a:spcBef>
            </a:pPr>
            <a:r>
              <a:rPr lang="en-US" sz="1800"/>
              <a:t>Normal Deadline, not binding</a:t>
            </a:r>
          </a:p>
        </p:txBody>
      </p:sp>
      <p:sp>
        <p:nvSpPr>
          <p:cNvPr id="128006" name="Rectangle 6"/>
          <p:cNvSpPr>
            <a:spLocks noGrp="1"/>
          </p:cNvSpPr>
          <p:nvPr>
            <p:ph type="title"/>
          </p:nvPr>
        </p:nvSpPr>
        <p:spPr bwMode="auto">
          <a:xfrm>
            <a:off x="457200" y="274638"/>
            <a:ext cx="8001000" cy="1143000"/>
          </a:xfrm>
          <a:noFill/>
        </p:spPr>
        <p:txBody>
          <a:bodyPr wrap="square" numCol="1" anchorCtr="0" compatLnSpc="1">
            <a:prstTxWarp prst="textNoShape">
              <a:avLst/>
            </a:prstTxWarp>
          </a:bodyPr>
          <a:lstStyle/>
          <a:p>
            <a:r>
              <a:rPr lang="en-US" sz="4200" smtClean="0"/>
              <a:t>Early Decision, Action vs. Regular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2"/>
          </p:nvPr>
        </p:nvSpPr>
        <p:spPr/>
        <p:txBody>
          <a:bodyPr/>
          <a:lstStyle/>
          <a:p>
            <a:pPr>
              <a:defRPr/>
            </a:pPr>
            <a:fld id="{50446C03-B88A-4BF0-B062-AA377F3013CF}" type="datetime1">
              <a:rPr lang="en-US"/>
              <a:pPr>
                <a:defRPr/>
              </a:pPr>
              <a:t>9/26/2011</a:t>
            </a:fld>
            <a:endParaRPr lang="en-US"/>
          </a:p>
        </p:txBody>
      </p:sp>
      <p:pic>
        <p:nvPicPr>
          <p:cNvPr id="95238" name="Picture 6"/>
          <p:cNvPicPr>
            <a:picLocks noChangeAspect="1" noChangeArrowheads="1"/>
          </p:cNvPicPr>
          <p:nvPr/>
        </p:nvPicPr>
        <p:blipFill>
          <a:blip r:embed="rId2"/>
          <a:srcRect/>
          <a:stretch>
            <a:fillRect/>
          </a:stretch>
        </p:blipFill>
        <p:spPr bwMode="auto">
          <a:xfrm>
            <a:off x="152400" y="2878138"/>
            <a:ext cx="4919663" cy="3979862"/>
          </a:xfrm>
          <a:prstGeom prst="rect">
            <a:avLst/>
          </a:prstGeom>
          <a:noFill/>
        </p:spPr>
      </p:pic>
      <p:pic>
        <p:nvPicPr>
          <p:cNvPr id="95239" name="Picture 7"/>
          <p:cNvPicPr>
            <a:picLocks noChangeAspect="1" noChangeArrowheads="1"/>
          </p:cNvPicPr>
          <p:nvPr/>
        </p:nvPicPr>
        <p:blipFill>
          <a:blip r:embed="rId3"/>
          <a:srcRect/>
          <a:stretch>
            <a:fillRect/>
          </a:stretch>
        </p:blipFill>
        <p:spPr bwMode="auto">
          <a:xfrm>
            <a:off x="2514600" y="304800"/>
            <a:ext cx="5886450" cy="2800350"/>
          </a:xfrm>
          <a:prstGeom prst="rect">
            <a:avLst/>
          </a:prstGeom>
          <a:noFill/>
        </p:spPr>
      </p:pic>
      <p:pic>
        <p:nvPicPr>
          <p:cNvPr id="95240" name="Picture 8"/>
          <p:cNvPicPr>
            <a:picLocks noChangeAspect="1" noChangeArrowheads="1"/>
          </p:cNvPicPr>
          <p:nvPr/>
        </p:nvPicPr>
        <p:blipFill>
          <a:blip r:embed="rId4"/>
          <a:srcRect/>
          <a:stretch>
            <a:fillRect/>
          </a:stretch>
        </p:blipFill>
        <p:spPr bwMode="auto">
          <a:xfrm>
            <a:off x="152400" y="304800"/>
            <a:ext cx="4114800" cy="2803525"/>
          </a:xfrm>
          <a:prstGeom prst="rect">
            <a:avLst/>
          </a:prstGeom>
          <a:noFill/>
        </p:spPr>
      </p:pic>
      <p:pic>
        <p:nvPicPr>
          <p:cNvPr id="95241" name="Picture 9"/>
          <p:cNvPicPr>
            <a:picLocks noChangeAspect="1" noChangeArrowheads="1"/>
          </p:cNvPicPr>
          <p:nvPr/>
        </p:nvPicPr>
        <p:blipFill>
          <a:blip r:embed="rId5"/>
          <a:srcRect/>
          <a:stretch>
            <a:fillRect/>
          </a:stretch>
        </p:blipFill>
        <p:spPr bwMode="auto">
          <a:xfrm>
            <a:off x="5105400" y="3105150"/>
            <a:ext cx="3333750" cy="375285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3"/>
          <p:cNvSpPr>
            <a:spLocks noGrp="1"/>
          </p:cNvSpPr>
          <p:nvPr>
            <p:ph type="dt" sz="half" idx="12"/>
          </p:nvPr>
        </p:nvSpPr>
        <p:spPr/>
        <p:txBody>
          <a:bodyPr/>
          <a:lstStyle/>
          <a:p>
            <a:pPr>
              <a:defRPr/>
            </a:pPr>
            <a:fld id="{46FF21A4-0FA4-49F0-AEB8-7CDA327E58F6}" type="datetime1">
              <a:rPr lang="en-US"/>
              <a:pPr>
                <a:defRPr/>
              </a:pPr>
              <a:t>9/26/2011</a:t>
            </a:fld>
            <a:endParaRPr lang="en-US"/>
          </a:p>
        </p:txBody>
      </p:sp>
      <p:pic>
        <p:nvPicPr>
          <p:cNvPr id="125956" name="Picture 4"/>
          <p:cNvPicPr>
            <a:picLocks noChangeAspect="1" noChangeArrowheads="1"/>
          </p:cNvPicPr>
          <p:nvPr/>
        </p:nvPicPr>
        <p:blipFill>
          <a:blip r:embed="rId2"/>
          <a:srcRect/>
          <a:stretch>
            <a:fillRect/>
          </a:stretch>
        </p:blipFill>
        <p:spPr bwMode="auto">
          <a:xfrm>
            <a:off x="5334000" y="0"/>
            <a:ext cx="3105150" cy="6858000"/>
          </a:xfrm>
          <a:prstGeom prst="rect">
            <a:avLst/>
          </a:prstGeom>
          <a:noFill/>
        </p:spPr>
      </p:pic>
      <p:pic>
        <p:nvPicPr>
          <p:cNvPr id="125957" name="Picture 5"/>
          <p:cNvPicPr>
            <a:picLocks noChangeAspect="1" noChangeArrowheads="1"/>
          </p:cNvPicPr>
          <p:nvPr/>
        </p:nvPicPr>
        <p:blipFill>
          <a:blip r:embed="rId3"/>
          <a:srcRect/>
          <a:stretch>
            <a:fillRect/>
          </a:stretch>
        </p:blipFill>
        <p:spPr bwMode="auto">
          <a:xfrm>
            <a:off x="0" y="304800"/>
            <a:ext cx="5343525" cy="666750"/>
          </a:xfrm>
          <a:prstGeom prst="rect">
            <a:avLst/>
          </a:prstGeom>
          <a:noFill/>
        </p:spPr>
      </p:pic>
      <p:sp>
        <p:nvSpPr>
          <p:cNvPr id="125958" name="Text Box 6"/>
          <p:cNvSpPr txBox="1">
            <a:spLocks noChangeArrowheads="1"/>
          </p:cNvSpPr>
          <p:nvPr/>
        </p:nvSpPr>
        <p:spPr bwMode="auto">
          <a:xfrm>
            <a:off x="152400" y="1143000"/>
            <a:ext cx="5029200" cy="1311275"/>
          </a:xfrm>
          <a:prstGeom prst="rect">
            <a:avLst/>
          </a:prstGeom>
          <a:noFill/>
          <a:ln w="9525">
            <a:noFill/>
            <a:miter lim="800000"/>
            <a:headEnd/>
            <a:tailEnd/>
          </a:ln>
          <a:effectLst/>
        </p:spPr>
        <p:txBody>
          <a:bodyPr>
            <a:spAutoFit/>
          </a:bodyPr>
          <a:lstStyle/>
          <a:p>
            <a:pPr>
              <a:spcBef>
                <a:spcPct val="50000"/>
              </a:spcBef>
            </a:pPr>
            <a:r>
              <a:rPr lang="en-US" sz="2000" b="1"/>
              <a:t>STUDENT-CENTERED: Develops lifelong love of learning and provides the foundation for a successful and fulfilling life beyond college. </a:t>
            </a:r>
          </a:p>
        </p:txBody>
      </p:sp>
      <p:sp>
        <p:nvSpPr>
          <p:cNvPr id="125959" name="Rectangle 7"/>
          <p:cNvSpPr>
            <a:spLocks noChangeArrowheads="1"/>
          </p:cNvSpPr>
          <p:nvPr/>
        </p:nvSpPr>
        <p:spPr bwMode="auto">
          <a:xfrm>
            <a:off x="152400" y="2590800"/>
            <a:ext cx="5562600" cy="396875"/>
          </a:xfrm>
          <a:prstGeom prst="rect">
            <a:avLst/>
          </a:prstGeom>
          <a:solidFill>
            <a:srgbClr val="DDDDDD"/>
          </a:solidFill>
          <a:ln w="9525">
            <a:noFill/>
            <a:miter lim="800000"/>
            <a:headEnd/>
            <a:tailEnd/>
          </a:ln>
          <a:effectLst/>
        </p:spPr>
        <p:txBody>
          <a:bodyPr anchor="ctr">
            <a:spAutoFit/>
          </a:bodyPr>
          <a:lstStyle/>
          <a:p>
            <a:r>
              <a:rPr lang="en-US" sz="2000" b="1" u="sng">
                <a:hlinkClick r:id="rId4"/>
              </a:rPr>
              <a:t>Does It Matter Where You Go to College?</a:t>
            </a:r>
            <a:r>
              <a:rPr lang="en-US"/>
              <a:t> </a:t>
            </a:r>
          </a:p>
        </p:txBody>
      </p:sp>
      <p:sp>
        <p:nvSpPr>
          <p:cNvPr id="125960" name="Rectangle 8"/>
          <p:cNvSpPr>
            <a:spLocks noChangeArrowheads="1"/>
          </p:cNvSpPr>
          <p:nvPr/>
        </p:nvSpPr>
        <p:spPr bwMode="auto">
          <a:xfrm>
            <a:off x="228600" y="3048000"/>
            <a:ext cx="4419600" cy="396875"/>
          </a:xfrm>
          <a:prstGeom prst="rect">
            <a:avLst/>
          </a:prstGeom>
          <a:noFill/>
          <a:ln w="9525">
            <a:noFill/>
            <a:miter lim="800000"/>
            <a:headEnd/>
            <a:tailEnd/>
          </a:ln>
          <a:effectLst/>
        </p:spPr>
        <p:txBody>
          <a:bodyPr>
            <a:spAutoFit/>
          </a:bodyPr>
          <a:lstStyle/>
          <a:p>
            <a:r>
              <a:rPr lang="en-US" sz="2000" b="1"/>
              <a:t>What You Do vs. Where You Go</a:t>
            </a:r>
          </a:p>
        </p:txBody>
      </p:sp>
      <p:sp>
        <p:nvSpPr>
          <p:cNvPr id="125961" name="Rectangle 9"/>
          <p:cNvSpPr>
            <a:spLocks noChangeArrowheads="1"/>
          </p:cNvSpPr>
          <p:nvPr/>
        </p:nvSpPr>
        <p:spPr bwMode="auto">
          <a:xfrm>
            <a:off x="0" y="3292475"/>
            <a:ext cx="9144000" cy="274638"/>
          </a:xfrm>
          <a:prstGeom prst="rect">
            <a:avLst/>
          </a:prstGeom>
          <a:noFill/>
          <a:ln w="9525">
            <a:noFill/>
            <a:miter lim="800000"/>
            <a:headEnd/>
            <a:tailEnd/>
          </a:ln>
          <a:effectLst/>
        </p:spPr>
        <p:txBody>
          <a:bodyPr anchor="ctr">
            <a:spAutoFit/>
          </a:bodyPr>
          <a:lstStyle/>
          <a:p>
            <a:r>
              <a:rPr lang="en-US">
                <a:hlinkClick r:id="rId5"/>
              </a:rPr>
              <a:t>http://www.ctcl.org/files/pdfs/does-it-matter-NYTimes113010.pdf</a:t>
            </a:r>
            <a:r>
              <a:rPr lang="en-US"/>
              <a:t> </a:t>
            </a:r>
          </a:p>
        </p:txBody>
      </p:sp>
      <p:pic>
        <p:nvPicPr>
          <p:cNvPr id="125963" name="Picture 11" descr="220px-Kenburns"/>
          <p:cNvPicPr>
            <a:picLocks noChangeAspect="1" noChangeArrowheads="1"/>
          </p:cNvPicPr>
          <p:nvPr/>
        </p:nvPicPr>
        <p:blipFill>
          <a:blip r:embed="rId6"/>
          <a:srcRect/>
          <a:stretch>
            <a:fillRect/>
          </a:stretch>
        </p:blipFill>
        <p:spPr bwMode="auto">
          <a:xfrm>
            <a:off x="152400" y="3657600"/>
            <a:ext cx="1428750" cy="1338263"/>
          </a:xfrm>
          <a:prstGeom prst="rect">
            <a:avLst/>
          </a:prstGeom>
          <a:noFill/>
        </p:spPr>
      </p:pic>
      <p:sp>
        <p:nvSpPr>
          <p:cNvPr id="125964" name="Text Box 12"/>
          <p:cNvSpPr txBox="1">
            <a:spLocks noChangeArrowheads="1"/>
          </p:cNvSpPr>
          <p:nvPr/>
        </p:nvSpPr>
        <p:spPr bwMode="auto">
          <a:xfrm>
            <a:off x="0" y="5029200"/>
            <a:ext cx="1600200" cy="549275"/>
          </a:xfrm>
          <a:prstGeom prst="rect">
            <a:avLst/>
          </a:prstGeom>
          <a:noFill/>
          <a:ln w="9525">
            <a:noFill/>
            <a:miter lim="800000"/>
            <a:headEnd/>
            <a:tailEnd/>
          </a:ln>
          <a:effectLst/>
        </p:spPr>
        <p:txBody>
          <a:bodyPr>
            <a:spAutoFit/>
          </a:bodyPr>
          <a:lstStyle/>
          <a:p>
            <a:pPr>
              <a:spcBef>
                <a:spcPct val="50000"/>
              </a:spcBef>
            </a:pPr>
            <a:r>
              <a:rPr lang="en-US"/>
              <a:t>Ken Burns, director</a:t>
            </a:r>
          </a:p>
          <a:p>
            <a:pPr>
              <a:spcBef>
                <a:spcPct val="50000"/>
              </a:spcBef>
            </a:pPr>
            <a:r>
              <a:rPr lang="en-US"/>
              <a:t>Hampshire College</a:t>
            </a:r>
          </a:p>
        </p:txBody>
      </p:sp>
      <p:sp>
        <p:nvSpPr>
          <p:cNvPr id="125965" name="Rectangle 13"/>
          <p:cNvSpPr>
            <a:spLocks noChangeArrowheads="1"/>
          </p:cNvSpPr>
          <p:nvPr/>
        </p:nvSpPr>
        <p:spPr bwMode="auto">
          <a:xfrm>
            <a:off x="228600" y="5702300"/>
            <a:ext cx="4572000" cy="730250"/>
          </a:xfrm>
          <a:prstGeom prst="rect">
            <a:avLst/>
          </a:prstGeom>
          <a:noFill/>
          <a:ln w="9525">
            <a:noFill/>
            <a:miter lim="800000"/>
            <a:headEnd/>
            <a:tailEnd/>
          </a:ln>
          <a:effectLst/>
        </p:spPr>
        <p:txBody>
          <a:bodyPr>
            <a:spAutoFit/>
          </a:bodyPr>
          <a:lstStyle/>
          <a:p>
            <a:r>
              <a:rPr lang="en-US" sz="1400" b="1" u="sng"/>
              <a:t>The key to success in college and beyond has more to do with what students do with their time during college than where they choose to attend. </a:t>
            </a:r>
          </a:p>
        </p:txBody>
      </p:sp>
      <p:pic>
        <p:nvPicPr>
          <p:cNvPr id="125966" name="Picture 14"/>
          <p:cNvPicPr>
            <a:picLocks noChangeAspect="1" noChangeArrowheads="1"/>
          </p:cNvPicPr>
          <p:nvPr/>
        </p:nvPicPr>
        <p:blipFill>
          <a:blip r:embed="rId7"/>
          <a:srcRect/>
          <a:stretch>
            <a:fillRect/>
          </a:stretch>
        </p:blipFill>
        <p:spPr bwMode="auto">
          <a:xfrm>
            <a:off x="1600200" y="3581400"/>
            <a:ext cx="1485900" cy="1824038"/>
          </a:xfrm>
          <a:prstGeom prst="rect">
            <a:avLst/>
          </a:prstGeom>
          <a:noFill/>
        </p:spPr>
      </p:pic>
      <p:pic>
        <p:nvPicPr>
          <p:cNvPr id="125967" name="Picture 15"/>
          <p:cNvPicPr>
            <a:picLocks noChangeAspect="1" noChangeArrowheads="1"/>
          </p:cNvPicPr>
          <p:nvPr/>
        </p:nvPicPr>
        <p:blipFill>
          <a:blip r:embed="rId8"/>
          <a:srcRect/>
          <a:stretch>
            <a:fillRect/>
          </a:stretch>
        </p:blipFill>
        <p:spPr bwMode="auto">
          <a:xfrm>
            <a:off x="3048000" y="3581400"/>
            <a:ext cx="1343025" cy="1766888"/>
          </a:xfrm>
          <a:prstGeom prst="rect">
            <a:avLst/>
          </a:prstGeom>
          <a:noFill/>
        </p:spPr>
      </p:pic>
      <p:pic>
        <p:nvPicPr>
          <p:cNvPr id="125968" name="Picture 16"/>
          <p:cNvPicPr>
            <a:picLocks noChangeAspect="1" noChangeArrowheads="1"/>
          </p:cNvPicPr>
          <p:nvPr/>
        </p:nvPicPr>
        <p:blipFill>
          <a:blip r:embed="rId9"/>
          <a:srcRect/>
          <a:stretch>
            <a:fillRect/>
          </a:stretch>
        </p:blipFill>
        <p:spPr bwMode="auto">
          <a:xfrm>
            <a:off x="4343400" y="3657600"/>
            <a:ext cx="1417638" cy="1776413"/>
          </a:xfrm>
          <a:prstGeom prst="rect">
            <a:avLst/>
          </a:prstGeom>
          <a:noFill/>
        </p:spPr>
      </p:pic>
      <p:pic>
        <p:nvPicPr>
          <p:cNvPr id="125969" name="Picture 17"/>
          <p:cNvPicPr>
            <a:picLocks noChangeAspect="1" noChangeArrowheads="1"/>
          </p:cNvPicPr>
          <p:nvPr/>
        </p:nvPicPr>
        <p:blipFill>
          <a:blip r:embed="rId10"/>
          <a:srcRect/>
          <a:stretch>
            <a:fillRect/>
          </a:stretch>
        </p:blipFill>
        <p:spPr bwMode="auto">
          <a:xfrm>
            <a:off x="4800600" y="1371600"/>
            <a:ext cx="1209675" cy="644525"/>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A1A9B0E8-A902-4024-AFC5-66A056001F2A}"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r>
              <a:rPr lang="en-US" altLang="zh-CN" sz="3400" b="1" smtClean="0">
                <a:latin typeface="Times New Roman" pitchFamily="18" charset="0"/>
              </a:rPr>
              <a:t>UC/CSU/Private ADMISSIONS REQUIREMENTS</a:t>
            </a:r>
            <a:endParaRPr lang="en-US" sz="3400" b="1" smtClean="0">
              <a:ea typeface="PMingLiU" pitchFamily="18" charset="-120"/>
            </a:endParaRPr>
          </a:p>
        </p:txBody>
      </p:sp>
      <p:sp>
        <p:nvSpPr>
          <p:cNvPr id="68610" name="Content Placeholder 2"/>
          <p:cNvSpPr>
            <a:spLocks noGrp="1"/>
          </p:cNvSpPr>
          <p:nvPr>
            <p:ph idx="1"/>
          </p:nvPr>
        </p:nvSpPr>
        <p:spPr>
          <a:xfrm>
            <a:off x="457200" y="2057400"/>
            <a:ext cx="7620000" cy="4800600"/>
          </a:xfrm>
        </p:spPr>
        <p:txBody>
          <a:bodyPr/>
          <a:lstStyle/>
          <a:p>
            <a:pPr marL="533400" indent="-419100" eaLnBrk="1" hangingPunct="1">
              <a:buFont typeface="Wingdings" pitchFamily="2" charset="2"/>
              <a:buAutoNum type="arabicPeriod"/>
            </a:pPr>
            <a:r>
              <a:rPr lang="en-US" altLang="zh-CN" sz="3200" smtClean="0">
                <a:latin typeface="Times New Roman" pitchFamily="18" charset="0"/>
              </a:rPr>
              <a:t>Subject Requirements-</a:t>
            </a:r>
            <a:r>
              <a:rPr lang="en-US" altLang="zh-CN" sz="3200" smtClean="0"/>
              <a:t>-</a:t>
            </a:r>
            <a:r>
              <a:rPr lang="zh-CN" altLang="en-US" sz="3200" smtClean="0"/>
              <a:t>科 目 條 件</a:t>
            </a:r>
          </a:p>
          <a:p>
            <a:pPr marL="533400" indent="-419100" eaLnBrk="1" hangingPunct="1">
              <a:buFont typeface="Wingdings" pitchFamily="2" charset="2"/>
              <a:buAutoNum type="arabicPeriod"/>
            </a:pPr>
            <a:r>
              <a:rPr lang="en-US" altLang="zh-CN" sz="3200" smtClean="0">
                <a:latin typeface="Times New Roman" pitchFamily="18" charset="0"/>
              </a:rPr>
              <a:t>Test Requirements-</a:t>
            </a:r>
            <a:r>
              <a:rPr lang="en-US" altLang="zh-CN" sz="3200" smtClean="0"/>
              <a:t>-</a:t>
            </a:r>
            <a:r>
              <a:rPr lang="zh-CN" altLang="en-US" sz="3200" smtClean="0"/>
              <a:t>入 學 考 試 條 件 </a:t>
            </a:r>
          </a:p>
          <a:p>
            <a:pPr marL="533400" indent="-419100" eaLnBrk="1" hangingPunct="1">
              <a:buFont typeface="Wingdings" pitchFamily="2" charset="2"/>
              <a:buAutoNum type="arabicPeriod"/>
            </a:pPr>
            <a:r>
              <a:rPr lang="en-US" altLang="zh-CN" sz="3200" smtClean="0">
                <a:latin typeface="Times New Roman" pitchFamily="18" charset="0"/>
              </a:rPr>
              <a:t>GPA-</a:t>
            </a:r>
            <a:r>
              <a:rPr lang="en-US" altLang="zh-CN" sz="3200" smtClean="0"/>
              <a:t>-</a:t>
            </a:r>
            <a:r>
              <a:rPr lang="zh-CN" altLang="en-US" sz="3200" smtClean="0"/>
              <a:t>科目平均數</a:t>
            </a:r>
          </a:p>
          <a:p>
            <a:pPr marL="533400" indent="-419100" eaLnBrk="1" hangingPunct="1">
              <a:buFont typeface="Wingdings" pitchFamily="2" charset="2"/>
              <a:buAutoNum type="arabicPeriod"/>
            </a:pPr>
            <a:r>
              <a:rPr lang="en-US" altLang="zh-CN" sz="3200" smtClean="0">
                <a:latin typeface="Times New Roman" pitchFamily="18" charset="0"/>
              </a:rPr>
              <a:t>Personal Statement-</a:t>
            </a:r>
            <a:r>
              <a:rPr lang="en-US" altLang="zh-CN" sz="3200" smtClean="0"/>
              <a:t>- </a:t>
            </a:r>
            <a:r>
              <a:rPr lang="zh-CN" altLang="en-US" sz="3200" smtClean="0"/>
              <a:t>個人論文 </a:t>
            </a:r>
            <a:r>
              <a:rPr lang="en-US" altLang="zh-CN" sz="3200" smtClean="0">
                <a:latin typeface="Times New Roman" pitchFamily="18" charset="0"/>
              </a:rPr>
              <a:t>(UC only)</a:t>
            </a:r>
          </a:p>
          <a:p>
            <a:pPr marL="533400" indent="-419100" eaLnBrk="1" hangingPunct="1">
              <a:buFont typeface="Wingdings" pitchFamily="2" charset="2"/>
              <a:buAutoNum type="arabicPeriod"/>
            </a:pPr>
            <a:r>
              <a:rPr lang="en-US" altLang="zh-CN" sz="3200" smtClean="0">
                <a:latin typeface="Times New Roman" pitchFamily="18" charset="0"/>
              </a:rPr>
              <a:t>Letter of Recommendations: (Private only)</a:t>
            </a:r>
            <a:endParaRPr lang="en-US" altLang="zh-TW" sz="3200" smtClean="0">
              <a:latin typeface="Times New Roman" pitchFamily="18" charset="0"/>
            </a:endParaRPr>
          </a:p>
          <a:p>
            <a:pPr marL="533400" indent="-419100" eaLnBrk="1" hangingPunct="1"/>
            <a:endParaRPr lang="en-US" sz="320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461597B5-AFCA-4DF5-96CD-29294A6CBBB0}"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Subject Requirements</a:t>
            </a:r>
          </a:p>
        </p:txBody>
      </p:sp>
      <p:sp>
        <p:nvSpPr>
          <p:cNvPr id="69634" name="Content Placeholder 2"/>
          <p:cNvSpPr>
            <a:spLocks noGrp="1"/>
          </p:cNvSpPr>
          <p:nvPr>
            <p:ph idx="1"/>
          </p:nvPr>
        </p:nvSpPr>
        <p:spPr>
          <a:xfrm>
            <a:off x="228600" y="1371600"/>
            <a:ext cx="8305800" cy="5029200"/>
          </a:xfrm>
        </p:spPr>
        <p:txBody>
          <a:bodyPr/>
          <a:lstStyle/>
          <a:p>
            <a:pPr eaLnBrk="1" hangingPunct="1">
              <a:buFont typeface="Arial" charset="0"/>
              <a:buNone/>
            </a:pPr>
            <a:r>
              <a:rPr lang="en-US" sz="2900" smtClean="0"/>
              <a:t>Complete “a-g” subjects</a:t>
            </a:r>
          </a:p>
          <a:p>
            <a:pPr marL="742950" lvl="1" indent="-285750" eaLnBrk="1" hangingPunct="1">
              <a:buClr>
                <a:schemeClr val="tx1"/>
              </a:buClr>
              <a:buFont typeface="Arial" charset="0"/>
              <a:buNone/>
            </a:pPr>
            <a:r>
              <a:rPr lang="en-US" sz="2400" smtClean="0">
                <a:solidFill>
                  <a:schemeClr val="hlink"/>
                </a:solidFill>
              </a:rPr>
              <a:t>	a) 2 years of history/social studies</a:t>
            </a:r>
          </a:p>
          <a:p>
            <a:pPr marL="742950" lvl="1" indent="-285750" eaLnBrk="1" hangingPunct="1">
              <a:buClr>
                <a:schemeClr val="tx1"/>
              </a:buClr>
              <a:buFont typeface="Arial" charset="0"/>
              <a:buNone/>
            </a:pPr>
            <a:r>
              <a:rPr lang="en-US" sz="2400" smtClean="0">
                <a:solidFill>
                  <a:schemeClr val="hlink"/>
                </a:solidFill>
              </a:rPr>
              <a:t>	b) 4 years of English</a:t>
            </a:r>
          </a:p>
          <a:p>
            <a:pPr marL="742950" lvl="1" indent="-285750" eaLnBrk="1" hangingPunct="1">
              <a:buClr>
                <a:schemeClr val="tx1"/>
              </a:buClr>
              <a:buFont typeface="Arial" charset="0"/>
              <a:buNone/>
            </a:pPr>
            <a:r>
              <a:rPr lang="en-US" sz="2400" smtClean="0">
                <a:solidFill>
                  <a:schemeClr val="hlink"/>
                </a:solidFill>
              </a:rPr>
              <a:t>	c) 3 years of math</a:t>
            </a:r>
          </a:p>
          <a:p>
            <a:pPr marL="742950" lvl="1" indent="-285750" eaLnBrk="1" hangingPunct="1">
              <a:buClr>
                <a:schemeClr val="tx1"/>
              </a:buClr>
              <a:buFont typeface="Arial" charset="0"/>
              <a:buNone/>
            </a:pPr>
            <a:r>
              <a:rPr lang="en-US" sz="2400" smtClean="0">
                <a:solidFill>
                  <a:schemeClr val="hlink"/>
                </a:solidFill>
              </a:rPr>
              <a:t>	d) 2 years of lab science (one physical science &amp; one biological)</a:t>
            </a:r>
          </a:p>
          <a:p>
            <a:pPr marL="742950" lvl="1" indent="-285750" eaLnBrk="1" hangingPunct="1">
              <a:buClr>
                <a:schemeClr val="tx1"/>
              </a:buClr>
              <a:buFont typeface="Arial" charset="0"/>
              <a:buNone/>
            </a:pPr>
            <a:r>
              <a:rPr lang="en-US" sz="2400" smtClean="0">
                <a:solidFill>
                  <a:schemeClr val="hlink"/>
                </a:solidFill>
              </a:rPr>
              <a:t>	e) 2 years of a language other than English: Chinese, Spanish, French</a:t>
            </a:r>
          </a:p>
          <a:p>
            <a:pPr marL="742950" lvl="1" indent="-285750" eaLnBrk="1" hangingPunct="1">
              <a:buClr>
                <a:schemeClr val="tx1"/>
              </a:buClr>
              <a:buFont typeface="Arial" charset="0"/>
              <a:buNone/>
            </a:pPr>
            <a:r>
              <a:rPr lang="en-US" sz="2400" smtClean="0">
                <a:solidFill>
                  <a:schemeClr val="hlink"/>
                </a:solidFill>
              </a:rPr>
              <a:t>	f) 1 year of a Visual or Performing Art course</a:t>
            </a:r>
          </a:p>
          <a:p>
            <a:pPr marL="742950" lvl="1" indent="-285750" eaLnBrk="1" hangingPunct="1">
              <a:buClr>
                <a:schemeClr val="tx1"/>
              </a:buClr>
              <a:buFont typeface="Arial" charset="0"/>
              <a:buNone/>
            </a:pPr>
            <a:r>
              <a:rPr lang="en-US" sz="2400" smtClean="0">
                <a:solidFill>
                  <a:schemeClr val="hlink"/>
                </a:solidFill>
              </a:rPr>
              <a:t>	g) 1 additional college prep elective course that falls within the a-f subjects</a:t>
            </a:r>
          </a:p>
          <a:p>
            <a:pPr eaLnBrk="1" hangingPunct="1">
              <a:buClr>
                <a:schemeClr val="tx1"/>
              </a:buClr>
            </a:pPr>
            <a:endParaRPr lang="en-US" sz="2400" smtClean="0">
              <a:solidFill>
                <a:schemeClr val="hlink"/>
              </a:solidFill>
            </a:endParaRPr>
          </a:p>
          <a:p>
            <a:pPr algn="ctr" eaLnBrk="1" hangingPunct="1">
              <a:buFont typeface="Arial" charset="0"/>
              <a:buNone/>
            </a:pPr>
            <a:endParaRPr lang="zh-TW" altLang="en-US" sz="2000" b="1" u="sng" smtClean="0">
              <a:ea typeface="宋体" pitchFamily="2" charset="-122"/>
            </a:endParaRPr>
          </a:p>
          <a:p>
            <a:pPr eaLnBrk="1" hangingPunct="1"/>
            <a:endParaRPr lang="en-US" sz="2000" u="sng"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DEEFA02C-69ED-4DE4-956F-A0F6A2FE5024}"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altLang="zh-CN" sz="4200" b="1" smtClean="0">
                <a:latin typeface="Times New Roman" pitchFamily="18" charset="0"/>
              </a:rPr>
              <a:t>TEST REQUIREMENTS</a:t>
            </a:r>
            <a:endParaRPr lang="en-US" sz="4200" b="1" smtClean="0">
              <a:latin typeface="Times New Roman" pitchFamily="18" charset="0"/>
              <a:ea typeface="宋体" charset="-122"/>
            </a:endParaRPr>
          </a:p>
        </p:txBody>
      </p:sp>
      <p:graphicFrame>
        <p:nvGraphicFramePr>
          <p:cNvPr id="24630" name="Group 54"/>
          <p:cNvGraphicFramePr>
            <a:graphicFrameLocks noGrp="1"/>
          </p:cNvGraphicFramePr>
          <p:nvPr/>
        </p:nvGraphicFramePr>
        <p:xfrm>
          <a:off x="152400" y="1371600"/>
          <a:ext cx="8153400" cy="4800600"/>
        </p:xfrm>
        <a:graphic>
          <a:graphicData uri="http://schemas.openxmlformats.org/drawingml/2006/table">
            <a:tbl>
              <a:tblPr/>
              <a:tblGrid>
                <a:gridCol w="1749425"/>
                <a:gridCol w="798513"/>
                <a:gridCol w="2403475"/>
                <a:gridCol w="1906587"/>
                <a:gridCol w="1295400"/>
              </a:tblGrid>
              <a:tr h="1304925">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Arial" charset="0"/>
                        </a:rPr>
                        <a:t>SAT </a:t>
                      </a:r>
                      <a:endParaRPr kumimoji="0" lang="en-US" altLang="zh-TW" sz="1800" b="1" i="0" u="none" strike="noStrike" cap="none" normalizeH="0" baseline="0" smtClean="0">
                        <a:ln>
                          <a:noFill/>
                        </a:ln>
                        <a:solidFill>
                          <a:schemeClr val="tx1"/>
                        </a:solidFill>
                        <a:effectLst/>
                        <a:latin typeface="Times New Roman" pitchFamily="18" charset="0"/>
                        <a:ea typeface="PMingLiU" pitchFamily="18" charset="-120"/>
                        <a:cs typeface="Arial"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TW" sz="1800" b="1" i="0" u="none" strike="noStrike" cap="none" normalizeH="0" baseline="0" smtClean="0">
                          <a:ln>
                            <a:noFill/>
                          </a:ln>
                          <a:solidFill>
                            <a:schemeClr val="tx1"/>
                          </a:solidFill>
                          <a:effectLst/>
                          <a:latin typeface="Times New Roman" pitchFamily="18" charset="0"/>
                          <a:ea typeface="PMingLiU" pitchFamily="18" charset="-120"/>
                          <a:cs typeface="Arial" charset="0"/>
                        </a:rPr>
                        <a:t>I</a:t>
                      </a:r>
                      <a:endPar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Arial" charset="0"/>
                        </a:rPr>
                        <a:t>ACT w/ Writing</a:t>
                      </a:r>
                      <a:endParaRPr kumimoji="0" lang="en-US" altLang="zh-TW" sz="1800" b="1" i="0" u="none" strike="noStrike" cap="none" normalizeH="0" baseline="0" smtClean="0">
                        <a:ln>
                          <a:noFill/>
                        </a:ln>
                        <a:solidFill>
                          <a:schemeClr val="tx1"/>
                        </a:solidFill>
                        <a:effectLst/>
                        <a:latin typeface="Times New Roman" pitchFamily="18" charset="0"/>
                        <a:ea typeface="PMingLiU" pitchFamily="18" charset="-120"/>
                        <a:cs typeface="Arial"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TW" sz="1800" b="1" i="0" u="none" strike="noStrike" cap="none" normalizeH="0" baseline="0" smtClean="0">
                          <a:ln>
                            <a:noFill/>
                          </a:ln>
                          <a:solidFill>
                            <a:schemeClr val="tx1"/>
                          </a:solidFill>
                          <a:effectLst/>
                          <a:latin typeface="Calibri" pitchFamily="34" charset="0"/>
                          <a:ea typeface="PMingLiU" pitchFamily="18" charset="-120"/>
                          <a:cs typeface="Arial" charset="0"/>
                        </a:rPr>
                        <a:t>(</a:t>
                      </a:r>
                      <a:r>
                        <a:rPr kumimoji="0" lang="zh-TW" altLang="en-US" sz="1800" b="1" i="0" u="none" strike="noStrike" cap="none" normalizeH="0" baseline="0" smtClean="0">
                          <a:ln>
                            <a:noFill/>
                          </a:ln>
                          <a:solidFill>
                            <a:schemeClr val="tx1"/>
                          </a:solidFill>
                          <a:effectLst/>
                          <a:latin typeface="Calibri" pitchFamily="34" charset="0"/>
                          <a:ea typeface="PMingLiU" pitchFamily="18" charset="-120"/>
                          <a:cs typeface="Arial" charset="0"/>
                        </a:rPr>
                        <a:t>需要作文</a:t>
                      </a:r>
                      <a:r>
                        <a:rPr kumimoji="0" lang="zh-CN" altLang="en-US" sz="1800" b="1" i="0" u="none" strike="noStrike" cap="none" normalizeH="0" baseline="0" smtClean="0">
                          <a:ln>
                            <a:noFill/>
                          </a:ln>
                          <a:solidFill>
                            <a:schemeClr val="tx1"/>
                          </a:solidFill>
                          <a:effectLst/>
                          <a:latin typeface="Calibri" pitchFamily="34" charset="0"/>
                          <a:ea typeface="宋体" pitchFamily="2" charset="-122"/>
                          <a:cs typeface="Arial" charset="0"/>
                        </a:rPr>
                        <a:t>部分</a:t>
                      </a: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Arial" charset="0"/>
                        </a:rPr>
                        <a:t>ACT </a:t>
                      </a:r>
                      <a:endParaRPr kumimoji="0" lang="en-US" altLang="zh-TW" sz="1800" b="1" i="0" u="none" strike="noStrike" cap="none" normalizeH="0" baseline="0" smtClean="0">
                        <a:ln>
                          <a:noFill/>
                        </a:ln>
                        <a:solidFill>
                          <a:schemeClr val="tx1"/>
                        </a:solidFill>
                        <a:effectLst/>
                        <a:latin typeface="Times New Roman" pitchFamily="18" charset="0"/>
                        <a:ea typeface="PMingLiU" pitchFamily="18" charset="-120"/>
                        <a:cs typeface="Arial"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TW" altLang="en-US" sz="1800" b="1" i="0" u="none" strike="noStrike" cap="none" normalizeH="0" baseline="0" smtClean="0">
                          <a:ln>
                            <a:noFill/>
                          </a:ln>
                          <a:solidFill>
                            <a:schemeClr val="tx1"/>
                          </a:solidFill>
                          <a:effectLst/>
                          <a:latin typeface="Calibri" pitchFamily="34" charset="0"/>
                          <a:ea typeface="PMingLiU" pitchFamily="18" charset="-120"/>
                          <a:cs typeface="Arial" charset="0"/>
                        </a:rPr>
                        <a:t>不需要作文</a:t>
                      </a:r>
                      <a:r>
                        <a:rPr kumimoji="0" lang="zh-CN" altLang="en-US" sz="1800" b="1" i="0" u="none" strike="noStrike" cap="none" normalizeH="0" baseline="0" smtClean="0">
                          <a:ln>
                            <a:noFill/>
                          </a:ln>
                          <a:solidFill>
                            <a:schemeClr val="tx1"/>
                          </a:solidFill>
                          <a:effectLst/>
                          <a:latin typeface="Calibri" pitchFamily="34" charset="0"/>
                          <a:ea typeface="宋体" pitchFamily="2" charset="-122"/>
                          <a:cs typeface="Arial" charset="0"/>
                        </a:rPr>
                        <a:t>部分</a:t>
                      </a: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Arial" charset="0"/>
                        </a:rPr>
                        <a:t>SAT II: Subject Tests</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731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UC </a:t>
                      </a:r>
                      <a:endParaRPr kumimoji="0" lang="en-US" altLang="zh-TW" sz="1800" b="1" i="0" u="none" strike="noStrike" cap="none" normalizeH="0" baseline="0" smtClean="0">
                        <a:ln>
                          <a:noFill/>
                        </a:ln>
                        <a:solidFill>
                          <a:schemeClr val="tx1"/>
                        </a:solidFill>
                        <a:effectLst/>
                        <a:latin typeface="Calibri" pitchFamily="34" charset="0"/>
                        <a:ea typeface="PMingLiU" pitchFamily="18" charset="-120"/>
                        <a:cs typeface="Arial"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1800" b="1" i="0" u="none" strike="noStrike" cap="none" normalizeH="0" baseline="0" smtClean="0">
                          <a:ln>
                            <a:noFill/>
                          </a:ln>
                          <a:solidFill>
                            <a:schemeClr val="tx1"/>
                          </a:solidFill>
                          <a:effectLst/>
                          <a:latin typeface="Calibri" pitchFamily="34" charset="0"/>
                          <a:ea typeface="宋体" pitchFamily="2" charset="-122"/>
                          <a:cs typeface="Arial" charset="0"/>
                        </a:rPr>
                        <a:t>加大</a:t>
                      </a: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TW" sz="2000" b="0" i="0" u="none" strike="noStrike" cap="none" normalizeH="0" baseline="0" smtClean="0">
                          <a:ln>
                            <a:noFill/>
                          </a:ln>
                          <a:solidFill>
                            <a:schemeClr val="tx1"/>
                          </a:solidFill>
                          <a:effectLst/>
                          <a:latin typeface="Calibri" pitchFamily="34" charset="0"/>
                          <a:ea typeface="PMingLiU" pitchFamily="18" charset="-120"/>
                          <a:cs typeface="Arial" charset="0"/>
                        </a:rPr>
                        <a:t>X</a:t>
                      </a:r>
                      <a:endPar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TW" sz="2000" b="0" i="0" u="none" strike="noStrike" cap="none" normalizeH="0" baseline="0" smtClean="0">
                          <a:ln>
                            <a:noFill/>
                          </a:ln>
                          <a:solidFill>
                            <a:schemeClr val="tx1"/>
                          </a:solidFill>
                          <a:effectLst/>
                          <a:latin typeface="Calibri" pitchFamily="34" charset="0"/>
                          <a:ea typeface="PMingLiU" pitchFamily="18" charset="-120"/>
                          <a:cs typeface="Arial" charset="0"/>
                        </a:rPr>
                        <a:t>X</a:t>
                      </a:r>
                      <a:endPar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Optional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747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CSU </a:t>
                      </a:r>
                      <a:endParaRPr kumimoji="0" lang="en-US" altLang="zh-TW" sz="1800" b="1" i="0" u="none" strike="noStrike" cap="none" normalizeH="0" baseline="0" smtClean="0">
                        <a:ln>
                          <a:noFill/>
                        </a:ln>
                        <a:solidFill>
                          <a:schemeClr val="tx1"/>
                        </a:solidFill>
                        <a:effectLst/>
                        <a:latin typeface="Calibri" pitchFamily="34" charset="0"/>
                        <a:ea typeface="PMingLiU" pitchFamily="18" charset="-120"/>
                        <a:cs typeface="Arial"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1800" b="1" i="0" u="none" strike="noStrike" cap="none" normalizeH="0" baseline="0" smtClean="0">
                          <a:ln>
                            <a:noFill/>
                          </a:ln>
                          <a:solidFill>
                            <a:schemeClr val="tx1"/>
                          </a:solidFill>
                          <a:effectLst/>
                          <a:latin typeface="Calibri" pitchFamily="34" charset="0"/>
                          <a:ea typeface="宋体" pitchFamily="2" charset="-122"/>
                          <a:cs typeface="Arial" charset="0"/>
                        </a:rPr>
                        <a:t>州 大</a:t>
                      </a: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TW" sz="2000" b="0" i="0" u="none" strike="noStrike" cap="none" normalizeH="0" baseline="0" smtClean="0">
                          <a:ln>
                            <a:noFill/>
                          </a:ln>
                          <a:solidFill>
                            <a:schemeClr val="tx1"/>
                          </a:solidFill>
                          <a:effectLst/>
                          <a:latin typeface="Calibri" pitchFamily="34" charset="0"/>
                          <a:ea typeface="PMingLiU" pitchFamily="18" charset="-120"/>
                          <a:cs typeface="Arial" charset="0"/>
                        </a:rPr>
                        <a:t>X</a:t>
                      </a:r>
                      <a:endPar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TW" sz="2000" b="0" i="0" u="none" strike="noStrike" cap="none" normalizeH="0" baseline="0" smtClean="0">
                          <a:ln>
                            <a:noFill/>
                          </a:ln>
                          <a:solidFill>
                            <a:schemeClr val="tx1"/>
                          </a:solidFill>
                          <a:effectLst/>
                          <a:latin typeface="Calibri" pitchFamily="34" charset="0"/>
                          <a:ea typeface="PMingLiU" pitchFamily="18" charset="-120"/>
                          <a:cs typeface="Arial" charset="0"/>
                        </a:rPr>
                        <a:t>X</a:t>
                      </a:r>
                      <a:endPar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731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CC </a:t>
                      </a:r>
                      <a:endParaRPr kumimoji="0" lang="en-US" altLang="zh-TW" sz="1800" b="1" i="0" u="none" strike="noStrike" cap="none" normalizeH="0" baseline="0" smtClean="0">
                        <a:ln>
                          <a:noFill/>
                        </a:ln>
                        <a:solidFill>
                          <a:schemeClr val="tx1"/>
                        </a:solidFill>
                        <a:effectLst/>
                        <a:latin typeface="Calibri" pitchFamily="34" charset="0"/>
                        <a:ea typeface="PMingLiU" pitchFamily="18" charset="-120"/>
                        <a:cs typeface="Arial"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1800" b="1" i="0" u="none" strike="noStrike" cap="none" normalizeH="0" baseline="0" smtClean="0">
                          <a:ln>
                            <a:noFill/>
                          </a:ln>
                          <a:solidFill>
                            <a:schemeClr val="tx1"/>
                          </a:solidFill>
                          <a:effectLst/>
                          <a:latin typeface="Calibri" pitchFamily="34" charset="0"/>
                          <a:ea typeface="宋体" pitchFamily="2" charset="-122"/>
                          <a:cs typeface="Arial" charset="0"/>
                        </a:rPr>
                        <a:t>社區大學</a:t>
                      </a: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7471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rPr>
                        <a:t>Private</a:t>
                      </a:r>
                      <a:endParaRPr kumimoji="0" lang="en-US" altLang="zh-TW" sz="1800" b="1" i="0" u="none" strike="noStrike" cap="none" normalizeH="0" baseline="0" smtClean="0">
                        <a:ln>
                          <a:noFill/>
                        </a:ln>
                        <a:solidFill>
                          <a:schemeClr val="tx1"/>
                        </a:solidFill>
                        <a:effectLst/>
                        <a:latin typeface="Calibri" pitchFamily="34" charset="0"/>
                        <a:ea typeface="PMingLiU" pitchFamily="18" charset="-120"/>
                        <a:cs typeface="Arial"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TW" sz="1800" b="1" i="0" u="none" strike="noStrike" cap="none" normalizeH="0" baseline="0" smtClean="0">
                          <a:ln>
                            <a:noFill/>
                          </a:ln>
                          <a:solidFill>
                            <a:schemeClr val="tx1"/>
                          </a:solidFill>
                          <a:effectLst/>
                          <a:latin typeface="Calibri" pitchFamily="34" charset="0"/>
                          <a:ea typeface="PMingLiU" pitchFamily="18" charset="-120"/>
                          <a:cs typeface="Arial" charset="0"/>
                        </a:rPr>
                        <a:t>(</a:t>
                      </a:r>
                      <a:r>
                        <a:rPr kumimoji="0" lang="zh-CN" altLang="en-US" sz="1800" b="1" i="0" u="none" strike="noStrike" cap="none" normalizeH="0" baseline="0" smtClean="0">
                          <a:ln>
                            <a:noFill/>
                          </a:ln>
                          <a:solidFill>
                            <a:schemeClr val="tx1"/>
                          </a:solidFill>
                          <a:effectLst/>
                          <a:latin typeface="Calibri" pitchFamily="34" charset="0"/>
                          <a:ea typeface="宋体" pitchFamily="2" charset="-122"/>
                          <a:cs typeface="Arial" charset="0"/>
                        </a:rPr>
                        <a:t>私立</a:t>
                      </a:r>
                      <a:r>
                        <a:rPr kumimoji="0" lang="en-US" altLang="zh-TW" sz="1800" b="1" i="0" u="none" strike="noStrike" cap="none" normalizeH="0" baseline="0" smtClean="0">
                          <a:ln>
                            <a:noFill/>
                          </a:ln>
                          <a:solidFill>
                            <a:schemeClr val="tx1"/>
                          </a:solidFill>
                          <a:effectLst/>
                          <a:latin typeface="Calibri" pitchFamily="34" charset="0"/>
                          <a:ea typeface="PMingLiU" pitchFamily="18" charset="-120"/>
                          <a:cs typeface="Arial" charset="0"/>
                        </a:rPr>
                        <a:t>)</a:t>
                      </a:r>
                      <a:endParaRPr kumimoji="0" lang="en-US" altLang="zh-CN" sz="1800" b="1"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TW" sz="2000" b="0" i="0" u="none" strike="noStrike" cap="none" normalizeH="0" baseline="0" smtClean="0">
                          <a:ln>
                            <a:noFill/>
                          </a:ln>
                          <a:solidFill>
                            <a:schemeClr val="tx1"/>
                          </a:solidFill>
                          <a:effectLst/>
                          <a:latin typeface="Calibri" pitchFamily="34" charset="0"/>
                          <a:ea typeface="PMingLiU" pitchFamily="18" charset="-120"/>
                          <a:cs typeface="Arial" charset="0"/>
                        </a:rPr>
                        <a:t>X</a:t>
                      </a:r>
                      <a:endPar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TW" sz="1800" b="0" i="0" u="none" strike="noStrike" cap="none" normalizeH="0" baseline="0" smtClean="0">
                          <a:ln>
                            <a:noFill/>
                          </a:ln>
                          <a:solidFill>
                            <a:schemeClr val="tx1"/>
                          </a:solidFill>
                          <a:effectLst/>
                          <a:latin typeface="Calibri" pitchFamily="34" charset="0"/>
                          <a:ea typeface="PMingLiU" pitchFamily="18" charset="-120"/>
                          <a:cs typeface="Arial" charset="0"/>
                        </a:rPr>
                        <a:t>Depends on the college</a:t>
                      </a:r>
                      <a:endPar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2"/>
          </p:nvPr>
        </p:nvSpPr>
        <p:spPr/>
        <p:txBody>
          <a:bodyPr/>
          <a:lstStyle/>
          <a:p>
            <a:pPr>
              <a:defRPr/>
            </a:pPr>
            <a:fld id="{A0B083BB-8329-4E71-B43E-042DC6EF6C54}"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SAT II Subjects</a:t>
            </a:r>
          </a:p>
        </p:txBody>
      </p:sp>
      <p:pic>
        <p:nvPicPr>
          <p:cNvPr id="71682" name="Picture 4"/>
          <p:cNvPicPr>
            <a:picLocks noChangeAspect="1" noChangeArrowheads="1"/>
          </p:cNvPicPr>
          <p:nvPr/>
        </p:nvPicPr>
        <p:blipFill>
          <a:blip r:embed="rId2"/>
          <a:srcRect/>
          <a:stretch>
            <a:fillRect/>
          </a:stretch>
        </p:blipFill>
        <p:spPr bwMode="auto">
          <a:xfrm>
            <a:off x="533400" y="1371600"/>
            <a:ext cx="5486400" cy="3624263"/>
          </a:xfrm>
          <a:prstGeom prst="rect">
            <a:avLst/>
          </a:prstGeom>
          <a:noFill/>
          <a:ln w="9525">
            <a:noFill/>
            <a:miter lim="800000"/>
            <a:headEnd/>
            <a:tailEnd/>
          </a:ln>
        </p:spPr>
      </p:pic>
      <p:pic>
        <p:nvPicPr>
          <p:cNvPr id="71683" name="Picture 5"/>
          <p:cNvPicPr>
            <a:picLocks noChangeAspect="1" noChangeArrowheads="1"/>
          </p:cNvPicPr>
          <p:nvPr/>
        </p:nvPicPr>
        <p:blipFill>
          <a:blip r:embed="rId3"/>
          <a:srcRect/>
          <a:stretch>
            <a:fillRect/>
          </a:stretch>
        </p:blipFill>
        <p:spPr bwMode="auto">
          <a:xfrm>
            <a:off x="457200" y="4953000"/>
            <a:ext cx="7620000" cy="411163"/>
          </a:xfrm>
          <a:prstGeom prst="rect">
            <a:avLst/>
          </a:prstGeom>
          <a:noFill/>
          <a:ln w="9525">
            <a:noFill/>
            <a:miter lim="800000"/>
            <a:headEnd/>
            <a:tailEnd/>
          </a:ln>
        </p:spPr>
      </p:pic>
      <p:sp>
        <p:nvSpPr>
          <p:cNvPr id="71684" name="Rectangle 6"/>
          <p:cNvSpPr>
            <a:spLocks noChangeArrowheads="1"/>
          </p:cNvSpPr>
          <p:nvPr/>
        </p:nvSpPr>
        <p:spPr bwMode="auto">
          <a:xfrm>
            <a:off x="457200" y="5392738"/>
            <a:ext cx="7315200" cy="1190625"/>
          </a:xfrm>
          <a:prstGeom prst="rect">
            <a:avLst/>
          </a:prstGeom>
          <a:noFill/>
          <a:ln w="9525">
            <a:noFill/>
            <a:miter lim="800000"/>
            <a:headEnd/>
            <a:tailEnd/>
          </a:ln>
        </p:spPr>
        <p:txBody>
          <a:bodyPr>
            <a:spAutoFit/>
          </a:bodyPr>
          <a:lstStyle/>
          <a:p>
            <a:r>
              <a:rPr lang="en-US" sz="1800"/>
              <a:t>Some campuses may recommend SAT Subject Tests for specific majors: </a:t>
            </a:r>
            <a:r>
              <a:rPr lang="en-US" altLang="zh-TW" sz="1800" b="1"/>
              <a:t>Highly recommended for Engineering &amp; Science Majors</a:t>
            </a:r>
            <a:endParaRPr lang="en-US" sz="1800"/>
          </a:p>
          <a:p>
            <a:r>
              <a:rPr lang="en-US" sz="1800">
                <a:solidFill>
                  <a:srgbClr val="0171B6"/>
                </a:solidFill>
                <a:hlinkClick r:id="rId4"/>
              </a:rPr>
              <a:t>http://www.universityofcalifornia.edu/admissions/freshman/requirements/examination-requirement/SAT-subject-tests/</a:t>
            </a:r>
            <a:endParaRPr lang="en-US" sz="1800">
              <a:solidFill>
                <a:srgbClr val="0171B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B541F392-5012-4AFB-AFA4-1D8E2153B64D}"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SAT vs. ACT</a:t>
            </a:r>
          </a:p>
        </p:txBody>
      </p:sp>
      <p:graphicFrame>
        <p:nvGraphicFramePr>
          <p:cNvPr id="59465" name="Group 73"/>
          <p:cNvGraphicFramePr>
            <a:graphicFrameLocks noGrp="1"/>
          </p:cNvGraphicFramePr>
          <p:nvPr>
            <p:ph idx="4294967295"/>
          </p:nvPr>
        </p:nvGraphicFramePr>
        <p:xfrm>
          <a:off x="457200" y="1600200"/>
          <a:ext cx="7620000" cy="3505200"/>
        </p:xfrm>
        <a:graphic>
          <a:graphicData uri="http://schemas.openxmlformats.org/drawingml/2006/table">
            <a:tbl>
              <a:tblPr/>
              <a:tblGrid>
                <a:gridCol w="3810000"/>
                <a:gridCol w="3810000"/>
              </a:tblGrid>
              <a:tr h="53181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Arial" charset="0"/>
                        </a:rPr>
                        <a:t>SAT I (Reasoning Test)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Arial" charset="0"/>
                        </a:rPr>
                        <a:t>ACT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Writing</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作文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Writing</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作文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Verbal-</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TW" altLang="en-US" sz="2000" b="0" i="0" u="none" strike="noStrike" cap="none" normalizeH="0" baseline="0" smtClean="0">
                          <a:ln>
                            <a:noFill/>
                          </a:ln>
                          <a:solidFill>
                            <a:schemeClr val="tx1"/>
                          </a:solidFill>
                          <a:effectLst/>
                          <a:latin typeface="Calibri" pitchFamily="34" charset="0"/>
                          <a:ea typeface="PMingLiU" pitchFamily="18" charset="-120"/>
                          <a:cs typeface="Arial" charset="0"/>
                        </a:rPr>
                        <a:t>英文 </a:t>
                      </a: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Verbal</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TW" altLang="en-US" sz="2000" b="0" i="0" u="none" strike="noStrike" cap="none" normalizeH="0" baseline="0" smtClean="0">
                          <a:ln>
                            <a:noFill/>
                          </a:ln>
                          <a:solidFill>
                            <a:schemeClr val="tx1"/>
                          </a:solidFill>
                          <a:effectLst/>
                          <a:latin typeface="Calibri" pitchFamily="34" charset="0"/>
                          <a:ea typeface="PMingLiU" pitchFamily="18" charset="-120"/>
                          <a:cs typeface="Arial" charset="0"/>
                        </a:rPr>
                        <a:t>英文 </a:t>
                      </a: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Math</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數學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Math-</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數學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6138">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Science Reasonin</a:t>
                      </a:r>
                      <a:r>
                        <a:rPr kumimoji="0" lang="en-US" altLang="zh-TW" sz="2000" b="0" i="0" u="none" strike="noStrike" cap="none" normalizeH="0" baseline="0" smtClean="0">
                          <a:ln>
                            <a:noFill/>
                          </a:ln>
                          <a:solidFill>
                            <a:schemeClr val="tx1"/>
                          </a:solidFill>
                          <a:effectLst/>
                          <a:latin typeface="Times New Roman" pitchFamily="18" charset="0"/>
                          <a:ea typeface="PMingLiU" pitchFamily="18" charset="-120"/>
                          <a:cs typeface="Arial" charset="0"/>
                        </a:rPr>
                        <a:t>g</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科學推理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Arial" charset="0"/>
                        </a:rPr>
                        <a:t>Reading</a:t>
                      </a:r>
                      <a:r>
                        <a:rPr kumimoji="0" lang="en-US" altLang="zh-CN" sz="2000" b="0" i="0" u="none" strike="noStrike" cap="none" normalizeH="0" baseline="0" smtClean="0">
                          <a:ln>
                            <a:noFill/>
                          </a:ln>
                          <a:solidFill>
                            <a:schemeClr val="tx1"/>
                          </a:solidFill>
                          <a:effectLst/>
                          <a:latin typeface="Calibri" pitchFamily="34" charset="0"/>
                          <a:ea typeface="宋体" pitchFamily="2" charset="-122"/>
                          <a:cs typeface="Arial" charset="0"/>
                        </a:rPr>
                        <a:t>--</a:t>
                      </a:r>
                      <a:r>
                        <a:rPr kumimoji="0" lang="zh-CN" altLang="en-US" sz="2000" b="0" i="0" u="none" strike="noStrike" cap="none" normalizeH="0" baseline="0" smtClean="0">
                          <a:ln>
                            <a:noFill/>
                          </a:ln>
                          <a:solidFill>
                            <a:schemeClr val="tx1"/>
                          </a:solidFill>
                          <a:effectLst/>
                          <a:latin typeface="Calibri" pitchFamily="34" charset="0"/>
                          <a:ea typeface="宋体" pitchFamily="2" charset="-122"/>
                          <a:cs typeface="Arial" charset="0"/>
                        </a:rPr>
                        <a:t>閱讀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2729" name="Content Placeholder 2"/>
          <p:cNvSpPr>
            <a:spLocks/>
          </p:cNvSpPr>
          <p:nvPr/>
        </p:nvSpPr>
        <p:spPr bwMode="auto">
          <a:xfrm>
            <a:off x="457200" y="5334000"/>
            <a:ext cx="6858000" cy="304800"/>
          </a:xfrm>
          <a:prstGeom prst="rect">
            <a:avLst/>
          </a:prstGeom>
          <a:noFill/>
          <a:ln w="9525">
            <a:noFill/>
            <a:miter lim="800000"/>
            <a:headEnd/>
            <a:tailEnd/>
          </a:ln>
        </p:spPr>
        <p:txBody>
          <a:bodyPr/>
          <a:lstStyle/>
          <a:p>
            <a:pPr marL="342900" indent="-228600">
              <a:spcBef>
                <a:spcPct val="20000"/>
              </a:spcBef>
              <a:buClr>
                <a:schemeClr val="accent1"/>
              </a:buClr>
              <a:buFont typeface="Arial" charset="0"/>
              <a:buChar char="•"/>
            </a:pPr>
            <a:r>
              <a:rPr lang="en-US" altLang="zh-TW" sz="2200" b="1">
                <a:latin typeface="Calibri" pitchFamily="34" charset="0"/>
              </a:rPr>
              <a:t>ACT: No penalty for wrong answers</a:t>
            </a:r>
          </a:p>
          <a:p>
            <a:pPr marL="342900" indent="-228600">
              <a:spcBef>
                <a:spcPct val="20000"/>
              </a:spcBef>
              <a:buClr>
                <a:schemeClr val="accent1"/>
              </a:buClr>
              <a:buFont typeface="Arial" charset="0"/>
              <a:buChar char="•"/>
            </a:pPr>
            <a:r>
              <a:rPr lang="en-US" altLang="zh-TW" sz="2200" b="1">
                <a:latin typeface="Calibri" pitchFamily="34" charset="0"/>
              </a:rPr>
              <a:t>SAT: Take away a ¼ of a point for wrong answers.</a:t>
            </a:r>
            <a:endParaRPr lang="en-US" sz="2200" b="1">
              <a:latin typeface="Calibri"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half" idx="12"/>
          </p:nvPr>
        </p:nvSpPr>
        <p:spPr/>
        <p:txBody>
          <a:bodyPr/>
          <a:lstStyle/>
          <a:p>
            <a:pPr>
              <a:defRPr/>
            </a:pPr>
            <a:fld id="{26DF8083-DD44-44F1-80FB-214F0F29F374}"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SAT, ACT Test Dates</a:t>
            </a:r>
          </a:p>
        </p:txBody>
      </p:sp>
      <p:sp>
        <p:nvSpPr>
          <p:cNvPr id="73730" name="Content Placeholder 2"/>
          <p:cNvSpPr>
            <a:spLocks noGrp="1"/>
          </p:cNvSpPr>
          <p:nvPr>
            <p:ph idx="1"/>
          </p:nvPr>
        </p:nvSpPr>
        <p:spPr>
          <a:xfrm>
            <a:off x="533400" y="1143000"/>
            <a:ext cx="7620000" cy="4800600"/>
          </a:xfrm>
        </p:spPr>
        <p:txBody>
          <a:bodyPr/>
          <a:lstStyle/>
          <a:p>
            <a:pPr eaLnBrk="1" hangingPunct="1"/>
            <a:r>
              <a:rPr lang="en-US" sz="2400" b="1" smtClean="0"/>
              <a:t>ACT website: actstudent.org</a:t>
            </a:r>
          </a:p>
          <a:p>
            <a:pPr eaLnBrk="1" hangingPunct="1"/>
            <a:endParaRPr lang="en-US" sz="2400" b="1" smtClean="0"/>
          </a:p>
          <a:p>
            <a:pPr eaLnBrk="1" hangingPunct="1"/>
            <a:endParaRPr lang="en-US" sz="2400" b="1" smtClean="0"/>
          </a:p>
          <a:p>
            <a:pPr eaLnBrk="1" hangingPunct="1"/>
            <a:endParaRPr lang="en-US" sz="2400" b="1" smtClean="0"/>
          </a:p>
          <a:p>
            <a:pPr eaLnBrk="1" hangingPunct="1"/>
            <a:endParaRPr lang="en-US" sz="2400" b="1" smtClean="0"/>
          </a:p>
          <a:p>
            <a:pPr eaLnBrk="1" hangingPunct="1"/>
            <a:r>
              <a:rPr lang="en-US" sz="2400" b="1" smtClean="0"/>
              <a:t>SAT website: Collegeboard.org</a:t>
            </a:r>
          </a:p>
          <a:p>
            <a:pPr eaLnBrk="1" hangingPunct="1">
              <a:buFont typeface="Arial" charset="0"/>
              <a:buNone/>
            </a:pPr>
            <a:endParaRPr lang="en-US" sz="2400" b="1" smtClean="0"/>
          </a:p>
        </p:txBody>
      </p:sp>
      <p:pic>
        <p:nvPicPr>
          <p:cNvPr id="73731" name="Picture 4"/>
          <p:cNvPicPr>
            <a:picLocks noChangeAspect="1" noChangeArrowheads="1"/>
          </p:cNvPicPr>
          <p:nvPr/>
        </p:nvPicPr>
        <p:blipFill>
          <a:blip r:embed="rId2"/>
          <a:srcRect/>
          <a:stretch>
            <a:fillRect/>
          </a:stretch>
        </p:blipFill>
        <p:spPr bwMode="auto">
          <a:xfrm>
            <a:off x="5867400" y="381000"/>
            <a:ext cx="2162175" cy="1019175"/>
          </a:xfrm>
          <a:prstGeom prst="rect">
            <a:avLst/>
          </a:prstGeom>
          <a:noFill/>
          <a:ln w="9525">
            <a:noFill/>
            <a:miter lim="800000"/>
            <a:headEnd/>
            <a:tailEnd/>
          </a:ln>
        </p:spPr>
      </p:pic>
      <p:pic>
        <p:nvPicPr>
          <p:cNvPr id="73732" name="Picture 5"/>
          <p:cNvPicPr>
            <a:picLocks noChangeAspect="1" noChangeArrowheads="1"/>
          </p:cNvPicPr>
          <p:nvPr/>
        </p:nvPicPr>
        <p:blipFill>
          <a:blip r:embed="rId3"/>
          <a:srcRect/>
          <a:stretch>
            <a:fillRect/>
          </a:stretch>
        </p:blipFill>
        <p:spPr bwMode="auto">
          <a:xfrm>
            <a:off x="533400" y="1600200"/>
            <a:ext cx="5867400" cy="519113"/>
          </a:xfrm>
          <a:prstGeom prst="rect">
            <a:avLst/>
          </a:prstGeom>
          <a:noFill/>
          <a:ln w="9525">
            <a:noFill/>
            <a:miter lim="800000"/>
            <a:headEnd/>
            <a:tailEnd/>
          </a:ln>
        </p:spPr>
      </p:pic>
      <p:pic>
        <p:nvPicPr>
          <p:cNvPr id="73733" name="Picture 6"/>
          <p:cNvPicPr>
            <a:picLocks noChangeAspect="1" noChangeArrowheads="1"/>
          </p:cNvPicPr>
          <p:nvPr/>
        </p:nvPicPr>
        <p:blipFill>
          <a:blip r:embed="rId4"/>
          <a:srcRect/>
          <a:stretch>
            <a:fillRect/>
          </a:stretch>
        </p:blipFill>
        <p:spPr bwMode="auto">
          <a:xfrm>
            <a:off x="533400" y="2133600"/>
            <a:ext cx="5715000" cy="865188"/>
          </a:xfrm>
          <a:prstGeom prst="rect">
            <a:avLst/>
          </a:prstGeom>
          <a:noFill/>
          <a:ln w="9525">
            <a:noFill/>
            <a:miter lim="800000"/>
            <a:headEnd/>
            <a:tailEnd/>
          </a:ln>
        </p:spPr>
      </p:pic>
      <p:pic>
        <p:nvPicPr>
          <p:cNvPr id="73734" name="Picture 8"/>
          <p:cNvPicPr>
            <a:picLocks noChangeAspect="1" noChangeArrowheads="1"/>
          </p:cNvPicPr>
          <p:nvPr/>
        </p:nvPicPr>
        <p:blipFill>
          <a:blip r:embed="rId5"/>
          <a:srcRect/>
          <a:stretch>
            <a:fillRect/>
          </a:stretch>
        </p:blipFill>
        <p:spPr bwMode="auto">
          <a:xfrm>
            <a:off x="5791200" y="1600200"/>
            <a:ext cx="2667000" cy="504825"/>
          </a:xfrm>
          <a:prstGeom prst="rect">
            <a:avLst/>
          </a:prstGeom>
          <a:noFill/>
          <a:ln w="9525">
            <a:noFill/>
            <a:miter lim="800000"/>
            <a:headEnd/>
            <a:tailEnd/>
          </a:ln>
        </p:spPr>
      </p:pic>
      <p:pic>
        <p:nvPicPr>
          <p:cNvPr id="73735" name="Picture 9"/>
          <p:cNvPicPr>
            <a:picLocks noChangeAspect="1" noChangeArrowheads="1"/>
          </p:cNvPicPr>
          <p:nvPr/>
        </p:nvPicPr>
        <p:blipFill>
          <a:blip r:embed="rId6"/>
          <a:srcRect/>
          <a:stretch>
            <a:fillRect/>
          </a:stretch>
        </p:blipFill>
        <p:spPr bwMode="auto">
          <a:xfrm>
            <a:off x="5638800" y="2133600"/>
            <a:ext cx="2743200" cy="881063"/>
          </a:xfrm>
          <a:prstGeom prst="rect">
            <a:avLst/>
          </a:prstGeom>
          <a:noFill/>
          <a:ln w="9525">
            <a:noFill/>
            <a:miter lim="800000"/>
            <a:headEnd/>
            <a:tailEnd/>
          </a:ln>
        </p:spPr>
      </p:pic>
      <p:pic>
        <p:nvPicPr>
          <p:cNvPr id="73736" name="Picture 10"/>
          <p:cNvPicPr>
            <a:picLocks noChangeAspect="1" noChangeArrowheads="1"/>
          </p:cNvPicPr>
          <p:nvPr/>
        </p:nvPicPr>
        <p:blipFill>
          <a:blip r:embed="rId7"/>
          <a:srcRect/>
          <a:stretch>
            <a:fillRect/>
          </a:stretch>
        </p:blipFill>
        <p:spPr bwMode="auto">
          <a:xfrm>
            <a:off x="6172200" y="3124200"/>
            <a:ext cx="2133600" cy="885825"/>
          </a:xfrm>
          <a:prstGeom prst="rect">
            <a:avLst/>
          </a:prstGeom>
          <a:noFill/>
          <a:ln w="9525">
            <a:noFill/>
            <a:miter lim="800000"/>
            <a:headEnd/>
            <a:tailEnd/>
          </a:ln>
        </p:spPr>
      </p:pic>
      <p:pic>
        <p:nvPicPr>
          <p:cNvPr id="73737" name="Picture 12"/>
          <p:cNvPicPr>
            <a:picLocks noChangeAspect="1" noChangeArrowheads="1"/>
          </p:cNvPicPr>
          <p:nvPr/>
        </p:nvPicPr>
        <p:blipFill>
          <a:blip r:embed="rId8"/>
          <a:srcRect/>
          <a:stretch>
            <a:fillRect/>
          </a:stretch>
        </p:blipFill>
        <p:spPr bwMode="auto">
          <a:xfrm>
            <a:off x="914400" y="4038600"/>
            <a:ext cx="5105400" cy="893763"/>
          </a:xfrm>
          <a:prstGeom prst="rect">
            <a:avLst/>
          </a:prstGeom>
          <a:noFill/>
          <a:ln w="9525">
            <a:noFill/>
            <a:miter lim="800000"/>
            <a:headEnd/>
            <a:tailEnd/>
          </a:ln>
        </p:spPr>
      </p:pic>
      <p:pic>
        <p:nvPicPr>
          <p:cNvPr id="73738" name="Picture 13"/>
          <p:cNvPicPr>
            <a:picLocks noChangeAspect="1" noChangeArrowheads="1"/>
          </p:cNvPicPr>
          <p:nvPr/>
        </p:nvPicPr>
        <p:blipFill>
          <a:blip r:embed="rId9"/>
          <a:srcRect/>
          <a:stretch>
            <a:fillRect/>
          </a:stretch>
        </p:blipFill>
        <p:spPr bwMode="auto">
          <a:xfrm>
            <a:off x="914400" y="4953000"/>
            <a:ext cx="4953000" cy="1733550"/>
          </a:xfrm>
          <a:prstGeom prst="rect">
            <a:avLst/>
          </a:prstGeom>
          <a:noFill/>
          <a:ln w="9525">
            <a:noFill/>
            <a:miter lim="800000"/>
            <a:headEnd/>
            <a:tailEnd/>
          </a:ln>
        </p:spPr>
      </p:pic>
      <p:sp>
        <p:nvSpPr>
          <p:cNvPr id="73740" name="Rectangle 12"/>
          <p:cNvSpPr>
            <a:spLocks noChangeArrowheads="1"/>
          </p:cNvSpPr>
          <p:nvPr/>
        </p:nvSpPr>
        <p:spPr bwMode="auto">
          <a:xfrm>
            <a:off x="6019800" y="4343400"/>
            <a:ext cx="3124200" cy="2282825"/>
          </a:xfrm>
          <a:prstGeom prst="rect">
            <a:avLst/>
          </a:prstGeom>
          <a:solidFill>
            <a:srgbClr val="FFFFFF"/>
          </a:solidFill>
          <a:ln w="9525">
            <a:noFill/>
            <a:miter lim="800000"/>
            <a:headEnd/>
            <a:tailEnd/>
          </a:ln>
          <a:effectLst/>
        </p:spPr>
        <p:txBody>
          <a:bodyPr anchor="ctr">
            <a:spAutoFit/>
          </a:bodyPr>
          <a:lstStyle/>
          <a:p>
            <a:r>
              <a:rPr lang="en-US" b="1" u="sng"/>
              <a:t>FREE SAT/ACT Practice (Online Resources): </a:t>
            </a:r>
            <a:br>
              <a:rPr lang="en-US" b="1" u="sng"/>
            </a:br>
            <a:r>
              <a:rPr lang="en-US">
                <a:hlinkClick r:id="rId10"/>
              </a:rPr>
              <a:t>http://www.blinetestprep.com/sat/</a:t>
            </a:r>
            <a:r>
              <a:rPr lang="en-US"/>
              <a:t> for only SAT (practice exams, interactive-guide)</a:t>
            </a:r>
            <a:br>
              <a:rPr lang="en-US"/>
            </a:br>
            <a:r>
              <a:rPr lang="en-US">
                <a:hlinkClick r:id="rId11"/>
              </a:rPr>
              <a:t>http://www.number2.com/</a:t>
            </a:r>
            <a:r>
              <a:rPr lang="en-US"/>
              <a:t> for both ACT/SAT</a:t>
            </a:r>
            <a:br>
              <a:rPr lang="en-US"/>
            </a:br>
            <a:r>
              <a:rPr lang="en-US">
                <a:hlinkClick r:id="rId12"/>
              </a:rPr>
              <a:t>www.perfect800.com</a:t>
            </a:r>
            <a:r>
              <a:rPr lang="en-US"/>
              <a:t> for SAT Math, keeps track, study like a game! :)</a:t>
            </a:r>
            <a:br>
              <a:rPr lang="en-US"/>
            </a:br>
            <a:r>
              <a:rPr lang="en-US">
                <a:hlinkClick r:id="rId13"/>
              </a:rPr>
              <a:t>http://www.snapwiz.com/galileo</a:t>
            </a:r>
            <a:r>
              <a:rPr lang="en-US"/>
              <a:t> interactive study tools </a:t>
            </a:r>
          </a:p>
          <a:p>
            <a:r>
              <a:rPr lang="en-US">
                <a:hlinkClick r:id="rId14"/>
              </a:rPr>
              <a:t>http://sat.collegeboard.org/practice</a:t>
            </a:r>
            <a:r>
              <a:rPr lang="en-US"/>
              <a:t> official SAT prep exam: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A5963693-A1B4-4ADA-8EC7-EFAB6695245B}"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CSUMENTOR.ORG</a:t>
            </a:r>
          </a:p>
        </p:txBody>
      </p:sp>
      <p:sp>
        <p:nvSpPr>
          <p:cNvPr id="74754" name="Content Placeholder 2"/>
          <p:cNvSpPr>
            <a:spLocks noGrp="1"/>
          </p:cNvSpPr>
          <p:nvPr>
            <p:ph idx="1"/>
          </p:nvPr>
        </p:nvSpPr>
        <p:spPr/>
        <p:txBody>
          <a:bodyPr/>
          <a:lstStyle/>
          <a:p>
            <a:pPr eaLnBrk="1" hangingPunct="1"/>
            <a:endParaRPr lang="en-US" smtClean="0"/>
          </a:p>
        </p:txBody>
      </p:sp>
      <p:pic>
        <p:nvPicPr>
          <p:cNvPr id="74755" name="Picture 4"/>
          <p:cNvPicPr>
            <a:picLocks noChangeAspect="1" noChangeArrowheads="1"/>
          </p:cNvPicPr>
          <p:nvPr/>
        </p:nvPicPr>
        <p:blipFill>
          <a:blip r:embed="rId2"/>
          <a:srcRect/>
          <a:stretch>
            <a:fillRect/>
          </a:stretch>
        </p:blipFill>
        <p:spPr bwMode="auto">
          <a:xfrm>
            <a:off x="457200" y="1362075"/>
            <a:ext cx="7132638" cy="5495925"/>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2"/>
          </p:nvPr>
        </p:nvSpPr>
        <p:spPr/>
        <p:txBody>
          <a:bodyPr/>
          <a:lstStyle/>
          <a:p>
            <a:pPr>
              <a:defRPr/>
            </a:pPr>
            <a:fld id="{402FC8EB-C444-4B02-A692-0B915E8E7C88}"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Calculating UC &amp; CSU GPA</a:t>
            </a:r>
          </a:p>
        </p:txBody>
      </p:sp>
      <p:pic>
        <p:nvPicPr>
          <p:cNvPr id="75778" name="Picture 4"/>
          <p:cNvPicPr>
            <a:picLocks noChangeAspect="1" noChangeArrowheads="1"/>
          </p:cNvPicPr>
          <p:nvPr/>
        </p:nvPicPr>
        <p:blipFill>
          <a:blip r:embed="rId2"/>
          <a:srcRect/>
          <a:stretch>
            <a:fillRect/>
          </a:stretch>
        </p:blipFill>
        <p:spPr bwMode="auto">
          <a:xfrm>
            <a:off x="457200" y="1295400"/>
            <a:ext cx="8686800" cy="657225"/>
          </a:xfrm>
          <a:prstGeom prst="rect">
            <a:avLst/>
          </a:prstGeom>
          <a:noFill/>
          <a:ln w="9525">
            <a:noFill/>
            <a:miter lim="800000"/>
            <a:headEnd/>
            <a:tailEnd/>
          </a:ln>
        </p:spPr>
      </p:pic>
      <p:sp>
        <p:nvSpPr>
          <p:cNvPr id="75779" name="Content Placeholder 2"/>
          <p:cNvSpPr>
            <a:spLocks/>
          </p:cNvSpPr>
          <p:nvPr/>
        </p:nvSpPr>
        <p:spPr bwMode="auto">
          <a:xfrm>
            <a:off x="381000" y="2590800"/>
            <a:ext cx="4800600" cy="304800"/>
          </a:xfrm>
          <a:prstGeom prst="rect">
            <a:avLst/>
          </a:prstGeom>
          <a:noFill/>
          <a:ln w="9525">
            <a:noFill/>
            <a:miter lim="800000"/>
            <a:headEnd/>
            <a:tailEnd/>
          </a:ln>
        </p:spPr>
        <p:txBody>
          <a:bodyPr/>
          <a:lstStyle/>
          <a:p>
            <a:pPr marL="342900" indent="-228600">
              <a:spcBef>
                <a:spcPct val="20000"/>
              </a:spcBef>
              <a:buClr>
                <a:schemeClr val="accent1"/>
              </a:buClr>
              <a:buFont typeface="Arial" charset="0"/>
              <a:buChar char="•"/>
            </a:pPr>
            <a:r>
              <a:rPr lang="en-US" altLang="zh-TW" sz="2200" b="1">
                <a:latin typeface="Calibri" pitchFamily="34" charset="0"/>
              </a:rPr>
              <a:t>Use 10</a:t>
            </a:r>
            <a:r>
              <a:rPr lang="en-US" altLang="zh-TW" sz="2200" b="1" baseline="30000">
                <a:latin typeface="Calibri" pitchFamily="34" charset="0"/>
              </a:rPr>
              <a:t>th</a:t>
            </a:r>
            <a:r>
              <a:rPr lang="en-US" altLang="zh-TW" sz="2200" b="1">
                <a:latin typeface="Calibri" pitchFamily="34" charset="0"/>
              </a:rPr>
              <a:t> grade and 11</a:t>
            </a:r>
            <a:r>
              <a:rPr lang="en-US" altLang="zh-TW" sz="2200" b="1" baseline="30000">
                <a:latin typeface="Calibri" pitchFamily="34" charset="0"/>
              </a:rPr>
              <a:t>th</a:t>
            </a:r>
            <a:r>
              <a:rPr lang="en-US" altLang="zh-TW" sz="2200" b="1">
                <a:latin typeface="Calibri" pitchFamily="34" charset="0"/>
              </a:rPr>
              <a:t> grade classes</a:t>
            </a:r>
          </a:p>
          <a:p>
            <a:pPr marL="342900" indent="-228600">
              <a:spcBef>
                <a:spcPct val="20000"/>
              </a:spcBef>
              <a:buClr>
                <a:schemeClr val="accent1"/>
              </a:buClr>
              <a:buFont typeface="Arial" charset="0"/>
              <a:buChar char="•"/>
            </a:pPr>
            <a:r>
              <a:rPr lang="en-US" altLang="zh-TW" sz="2200" b="1">
                <a:latin typeface="Calibri" pitchFamily="34" charset="0"/>
              </a:rPr>
              <a:t>Count the semesters of honors/AP </a:t>
            </a:r>
          </a:p>
          <a:p>
            <a:pPr marL="342900" indent="-228600">
              <a:spcBef>
                <a:spcPct val="20000"/>
              </a:spcBef>
              <a:buClr>
                <a:schemeClr val="accent1"/>
              </a:buClr>
              <a:buFont typeface="Arial" charset="0"/>
              <a:buChar char="•"/>
            </a:pPr>
            <a:r>
              <a:rPr lang="en-US" sz="2200">
                <a:latin typeface="Calibri" pitchFamily="34" charset="0"/>
              </a:rPr>
              <a:t>A-G Course list: </a:t>
            </a:r>
            <a:r>
              <a:rPr lang="en-US" sz="2200">
                <a:latin typeface="Calibri" pitchFamily="34" charset="0"/>
                <a:hlinkClick r:id="rId3"/>
              </a:rPr>
              <a:t>doorways.ucop.edu/list/</a:t>
            </a:r>
            <a:r>
              <a:rPr lang="en-US" sz="2200">
                <a:latin typeface="Calibri" pitchFamily="34" charset="0"/>
              </a:rPr>
              <a:t> </a:t>
            </a:r>
          </a:p>
          <a:p>
            <a:pPr marL="342900" indent="-228600">
              <a:spcBef>
                <a:spcPct val="20000"/>
              </a:spcBef>
              <a:buClr>
                <a:schemeClr val="accent1"/>
              </a:buClr>
              <a:buFont typeface="Arial" charset="0"/>
              <a:buChar char="•"/>
            </a:pPr>
            <a:r>
              <a:rPr lang="en-US" sz="2200">
                <a:latin typeface="Calibri" pitchFamily="34" charset="0"/>
              </a:rPr>
              <a:t>CSU Eligibility Index: </a:t>
            </a:r>
          </a:p>
        </p:txBody>
      </p:sp>
      <p:pic>
        <p:nvPicPr>
          <p:cNvPr id="75780" name="Picture 8"/>
          <p:cNvPicPr>
            <a:picLocks noChangeAspect="1" noChangeArrowheads="1"/>
          </p:cNvPicPr>
          <p:nvPr/>
        </p:nvPicPr>
        <p:blipFill>
          <a:blip r:embed="rId4"/>
          <a:srcRect/>
          <a:stretch>
            <a:fillRect/>
          </a:stretch>
        </p:blipFill>
        <p:spPr bwMode="auto">
          <a:xfrm>
            <a:off x="5410200" y="2133600"/>
            <a:ext cx="2578100" cy="4495800"/>
          </a:xfrm>
          <a:prstGeom prst="rect">
            <a:avLst/>
          </a:prstGeom>
          <a:noFill/>
          <a:ln w="9525">
            <a:noFill/>
            <a:miter lim="800000"/>
            <a:headEnd/>
            <a:tailEnd/>
          </a:ln>
        </p:spPr>
      </p:pic>
      <p:graphicFrame>
        <p:nvGraphicFramePr>
          <p:cNvPr id="29730" name="Group 34"/>
          <p:cNvGraphicFramePr>
            <a:graphicFrameLocks noGrp="1"/>
          </p:cNvGraphicFramePr>
          <p:nvPr/>
        </p:nvGraphicFramePr>
        <p:xfrm>
          <a:off x="533400" y="4572000"/>
          <a:ext cx="4038600" cy="1646238"/>
        </p:xfrm>
        <a:graphic>
          <a:graphicData uri="http://schemas.openxmlformats.org/drawingml/2006/table">
            <a:tbl>
              <a:tblPr/>
              <a:tblGrid>
                <a:gridCol w="1346200"/>
                <a:gridCol w="1346200"/>
                <a:gridCol w="1346200"/>
              </a:tblGrid>
              <a:tr h="4381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GPA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ACT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SAT 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6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2.9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510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5925">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2.55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860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6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2. 0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rPr>
                        <a:t>1300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2"/>
          </p:nvPr>
        </p:nvSpPr>
        <p:spPr/>
        <p:txBody>
          <a:bodyPr/>
          <a:lstStyle/>
          <a:p>
            <a:pPr>
              <a:defRPr/>
            </a:pPr>
            <a:fld id="{08B9CDC0-C467-4FE1-86E4-40151F192EE6}" type="datetime1">
              <a:rPr lang="en-US"/>
              <a:pPr>
                <a:defRPr/>
              </a:pPr>
              <a:t>9/26/2011</a:t>
            </a:fld>
            <a:endParaRPr lang="en-US"/>
          </a:p>
        </p:txBody>
      </p:sp>
      <p:pic>
        <p:nvPicPr>
          <p:cNvPr id="76801" name="Picture 6"/>
          <p:cNvPicPr>
            <a:picLocks noChangeAspect="1" noChangeArrowheads="1"/>
          </p:cNvPicPr>
          <p:nvPr/>
        </p:nvPicPr>
        <p:blipFill>
          <a:blip r:embed="rId2"/>
          <a:srcRect/>
          <a:stretch>
            <a:fillRect/>
          </a:stretch>
        </p:blipFill>
        <p:spPr bwMode="auto">
          <a:xfrm>
            <a:off x="4191000" y="0"/>
            <a:ext cx="4191000" cy="4419600"/>
          </a:xfrm>
          <a:prstGeom prst="rect">
            <a:avLst/>
          </a:prstGeom>
          <a:noFill/>
          <a:ln w="9525">
            <a:noFill/>
            <a:miter lim="800000"/>
            <a:headEnd/>
            <a:tailEnd/>
          </a:ln>
        </p:spPr>
      </p:pic>
      <p:pic>
        <p:nvPicPr>
          <p:cNvPr id="76802" name="Picture 7"/>
          <p:cNvPicPr>
            <a:picLocks noChangeAspect="1" noChangeArrowheads="1"/>
          </p:cNvPicPr>
          <p:nvPr/>
        </p:nvPicPr>
        <p:blipFill>
          <a:blip r:embed="rId3"/>
          <a:srcRect/>
          <a:stretch>
            <a:fillRect/>
          </a:stretch>
        </p:blipFill>
        <p:spPr bwMode="auto">
          <a:xfrm>
            <a:off x="4191000" y="4476750"/>
            <a:ext cx="4267200" cy="2381250"/>
          </a:xfrm>
          <a:prstGeom prst="rect">
            <a:avLst/>
          </a:prstGeom>
          <a:noFill/>
          <a:ln w="9525">
            <a:noFill/>
            <a:miter lim="800000"/>
            <a:headEnd/>
            <a:tailEnd/>
          </a:ln>
        </p:spPr>
      </p:pic>
      <p:sp>
        <p:nvSpPr>
          <p:cNvPr id="76803" name="Title 1"/>
          <p:cNvSpPr>
            <a:spLocks/>
          </p:cNvSpPr>
          <p:nvPr/>
        </p:nvSpPr>
        <p:spPr bwMode="auto">
          <a:xfrm>
            <a:off x="457200" y="274638"/>
            <a:ext cx="3733800" cy="1143000"/>
          </a:xfrm>
          <a:prstGeom prst="rect">
            <a:avLst/>
          </a:prstGeom>
          <a:noFill/>
          <a:ln w="9525">
            <a:noFill/>
            <a:miter lim="800000"/>
            <a:headEnd/>
            <a:tailEnd/>
          </a:ln>
        </p:spPr>
        <p:txBody>
          <a:bodyPr anchor="ctr"/>
          <a:lstStyle/>
          <a:p>
            <a:r>
              <a:rPr lang="en-US" sz="4600">
                <a:solidFill>
                  <a:schemeClr val="tx2"/>
                </a:solidFill>
                <a:latin typeface="Cambria" pitchFamily="18" charset="0"/>
              </a:rPr>
              <a:t>CSU Eligibility Table</a:t>
            </a:r>
          </a:p>
        </p:txBody>
      </p:sp>
      <p:sp>
        <p:nvSpPr>
          <p:cNvPr id="76804" name="Rectangle 10"/>
          <p:cNvSpPr>
            <a:spLocks noChangeArrowheads="1"/>
          </p:cNvSpPr>
          <p:nvPr/>
        </p:nvSpPr>
        <p:spPr bwMode="auto">
          <a:xfrm>
            <a:off x="0" y="4191000"/>
            <a:ext cx="4114800" cy="641350"/>
          </a:xfrm>
          <a:prstGeom prst="rect">
            <a:avLst/>
          </a:prstGeom>
          <a:noFill/>
          <a:ln w="9525">
            <a:noFill/>
            <a:miter lim="800000"/>
            <a:headEnd/>
            <a:tailEnd/>
          </a:ln>
        </p:spPr>
        <p:txBody>
          <a:bodyPr anchor="ctr">
            <a:spAutoFit/>
          </a:bodyPr>
          <a:lstStyle/>
          <a:p>
            <a:r>
              <a:rPr lang="en-US" sz="1800">
                <a:hlinkClick r:id="rId4"/>
              </a:rPr>
              <a:t>http://www.csumentor.edu/planning/high_school/cal_residents.asp</a:t>
            </a:r>
            <a:r>
              <a:rPr lang="en-US" sz="1800"/>
              <a:t> </a:t>
            </a:r>
          </a:p>
        </p:txBody>
      </p:sp>
      <p:sp>
        <p:nvSpPr>
          <p:cNvPr id="76805" name="Content Placeholder 2"/>
          <p:cNvSpPr>
            <a:spLocks/>
          </p:cNvSpPr>
          <p:nvPr/>
        </p:nvSpPr>
        <p:spPr bwMode="auto">
          <a:xfrm>
            <a:off x="0" y="1676400"/>
            <a:ext cx="4038600" cy="381000"/>
          </a:xfrm>
          <a:prstGeom prst="rect">
            <a:avLst/>
          </a:prstGeom>
          <a:noFill/>
          <a:ln w="9525">
            <a:noFill/>
            <a:miter lim="800000"/>
            <a:headEnd/>
            <a:tailEnd/>
          </a:ln>
        </p:spPr>
        <p:txBody>
          <a:bodyPr/>
          <a:lstStyle/>
          <a:p>
            <a:pPr marL="342900" indent="-228600">
              <a:spcBef>
                <a:spcPct val="20000"/>
              </a:spcBef>
              <a:buClr>
                <a:schemeClr val="accent1"/>
              </a:buClr>
              <a:buFont typeface="Arial" charset="0"/>
              <a:buChar char="•"/>
            </a:pPr>
            <a:r>
              <a:rPr lang="en-US" altLang="zh-TW" sz="2200" b="1">
                <a:latin typeface="Calibri" pitchFamily="34" charset="0"/>
              </a:rPr>
              <a:t>Below 2.0 does not qualify for regular admission </a:t>
            </a:r>
          </a:p>
          <a:p>
            <a:pPr marL="342900" indent="-228600">
              <a:spcBef>
                <a:spcPct val="20000"/>
              </a:spcBef>
              <a:buClr>
                <a:schemeClr val="accent1"/>
              </a:buClr>
              <a:buFont typeface="Arial" charset="0"/>
              <a:buChar char="•"/>
            </a:pPr>
            <a:r>
              <a:rPr lang="en-US" altLang="zh-TW" sz="2200" b="1">
                <a:latin typeface="Calibri" pitchFamily="34" charset="0"/>
              </a:rPr>
              <a:t>CSU uses only SAT scores for math and critical reading</a:t>
            </a:r>
          </a:p>
          <a:p>
            <a:pPr marL="342900" indent="-228600">
              <a:spcBef>
                <a:spcPct val="20000"/>
              </a:spcBef>
              <a:buClr>
                <a:schemeClr val="accent1"/>
              </a:buClr>
              <a:buFont typeface="Arial" charset="0"/>
              <a:buChar char="•"/>
            </a:pPr>
            <a:r>
              <a:rPr lang="en-US" sz="2200">
                <a:latin typeface="Calibri" pitchFamily="34" charset="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2"/>
          </p:nvPr>
        </p:nvSpPr>
        <p:spPr/>
        <p:txBody>
          <a:bodyPr/>
          <a:lstStyle/>
          <a:p>
            <a:pPr>
              <a:defRPr/>
            </a:pPr>
            <a:fld id="{28480ED6-2B7B-47EF-80D7-BDE5EED67B1B}" type="datetime1">
              <a:rPr lang="en-US"/>
              <a:pPr>
                <a:defRPr/>
              </a:pPr>
              <a:t>9/26/2011</a:t>
            </a:fld>
            <a:endParaRPr lang="en-US"/>
          </a:p>
        </p:txBody>
      </p:sp>
      <p:sp>
        <p:nvSpPr>
          <p:cNvPr id="116738" name="Rectangle 2"/>
          <p:cNvSpPr>
            <a:spLocks noGrp="1"/>
          </p:cNvSpPr>
          <p:nvPr>
            <p:ph type="title"/>
          </p:nvPr>
        </p:nvSpPr>
        <p:spPr bwMode="auto">
          <a:xfrm>
            <a:off x="457200" y="274638"/>
            <a:ext cx="7620000" cy="944562"/>
          </a:xfrm>
          <a:noFill/>
        </p:spPr>
        <p:txBody>
          <a:bodyPr wrap="square" numCol="1" anchorCtr="0" compatLnSpc="1">
            <a:prstTxWarp prst="textNoShape">
              <a:avLst/>
            </a:prstTxWarp>
          </a:bodyPr>
          <a:lstStyle/>
          <a:p>
            <a:r>
              <a:rPr lang="en-US" smtClean="0"/>
              <a:t>College Ambassadors </a:t>
            </a:r>
          </a:p>
        </p:txBody>
      </p:sp>
      <p:sp>
        <p:nvSpPr>
          <p:cNvPr id="116739" name="Rectangle 3"/>
          <p:cNvSpPr>
            <a:spLocks noGrp="1"/>
          </p:cNvSpPr>
          <p:nvPr>
            <p:ph type="body" idx="1"/>
          </p:nvPr>
        </p:nvSpPr>
        <p:spPr>
          <a:xfrm>
            <a:off x="457200" y="1219200"/>
            <a:ext cx="7620000" cy="457200"/>
          </a:xfrm>
        </p:spPr>
        <p:txBody>
          <a:bodyPr/>
          <a:lstStyle/>
          <a:p>
            <a:r>
              <a:rPr lang="en-US" smtClean="0"/>
              <a:t>Helping Bai share college information with Galileo students. </a:t>
            </a:r>
          </a:p>
        </p:txBody>
      </p:sp>
      <p:pic>
        <p:nvPicPr>
          <p:cNvPr id="116740" name="Picture 4"/>
          <p:cNvPicPr>
            <a:picLocks noChangeAspect="1" noChangeArrowheads="1"/>
          </p:cNvPicPr>
          <p:nvPr/>
        </p:nvPicPr>
        <p:blipFill>
          <a:blip r:embed="rId2"/>
          <a:srcRect/>
          <a:stretch>
            <a:fillRect/>
          </a:stretch>
        </p:blipFill>
        <p:spPr bwMode="auto">
          <a:xfrm>
            <a:off x="1143000" y="1752600"/>
            <a:ext cx="5819775" cy="2981325"/>
          </a:xfrm>
          <a:prstGeom prst="rect">
            <a:avLst/>
          </a:prstGeom>
          <a:noFill/>
        </p:spPr>
      </p:pic>
      <p:pic>
        <p:nvPicPr>
          <p:cNvPr id="116741" name="Picture 5"/>
          <p:cNvPicPr>
            <a:picLocks noChangeAspect="1" noChangeArrowheads="1"/>
          </p:cNvPicPr>
          <p:nvPr/>
        </p:nvPicPr>
        <p:blipFill>
          <a:blip r:embed="rId3"/>
          <a:srcRect/>
          <a:stretch>
            <a:fillRect/>
          </a:stretch>
        </p:blipFill>
        <p:spPr bwMode="auto">
          <a:xfrm>
            <a:off x="533400" y="5029200"/>
            <a:ext cx="3429000" cy="1630363"/>
          </a:xfrm>
          <a:prstGeom prst="rect">
            <a:avLst/>
          </a:prstGeom>
          <a:noFill/>
        </p:spPr>
      </p:pic>
      <p:pic>
        <p:nvPicPr>
          <p:cNvPr id="116743" name="Picture 7"/>
          <p:cNvPicPr>
            <a:picLocks noChangeAspect="1" noChangeArrowheads="1"/>
          </p:cNvPicPr>
          <p:nvPr/>
        </p:nvPicPr>
        <p:blipFill>
          <a:blip r:embed="rId4"/>
          <a:srcRect/>
          <a:stretch>
            <a:fillRect/>
          </a:stretch>
        </p:blipFill>
        <p:spPr bwMode="auto">
          <a:xfrm>
            <a:off x="7162800" y="1752600"/>
            <a:ext cx="1831975" cy="1976438"/>
          </a:xfrm>
          <a:prstGeom prst="rect">
            <a:avLst/>
          </a:prstGeom>
          <a:noFill/>
        </p:spPr>
      </p:pic>
      <p:pic>
        <p:nvPicPr>
          <p:cNvPr id="116744" name="Picture 8"/>
          <p:cNvPicPr>
            <a:picLocks noChangeAspect="1" noChangeArrowheads="1"/>
          </p:cNvPicPr>
          <p:nvPr/>
        </p:nvPicPr>
        <p:blipFill>
          <a:blip r:embed="rId5"/>
          <a:srcRect/>
          <a:stretch>
            <a:fillRect/>
          </a:stretch>
        </p:blipFill>
        <p:spPr bwMode="auto">
          <a:xfrm>
            <a:off x="4724400" y="4800600"/>
            <a:ext cx="3543300" cy="18923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9E40855D-88DA-48EF-AB30-FB74A8607B21}"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UC Selection Process</a:t>
            </a:r>
          </a:p>
        </p:txBody>
      </p:sp>
      <p:sp>
        <p:nvSpPr>
          <p:cNvPr id="77826" name="Content Placeholder 2"/>
          <p:cNvSpPr>
            <a:spLocks noGrp="1"/>
          </p:cNvSpPr>
          <p:nvPr>
            <p:ph idx="1"/>
          </p:nvPr>
        </p:nvSpPr>
        <p:spPr>
          <a:xfrm>
            <a:off x="304800" y="1371600"/>
            <a:ext cx="7620000" cy="4800600"/>
          </a:xfrm>
        </p:spPr>
        <p:txBody>
          <a:bodyPr/>
          <a:lstStyle/>
          <a:p>
            <a:pPr eaLnBrk="1" hangingPunct="1">
              <a:buClr>
                <a:schemeClr val="tx1"/>
              </a:buClr>
              <a:buFont typeface="Arial" charset="0"/>
              <a:buNone/>
            </a:pPr>
            <a:r>
              <a:rPr lang="en-US" sz="2900" smtClean="0"/>
              <a:t>Grade Point Average</a:t>
            </a:r>
          </a:p>
          <a:p>
            <a:pPr marL="742950" lvl="1" indent="-285750" eaLnBrk="1" hangingPunct="1">
              <a:buClr>
                <a:schemeClr val="tx1"/>
              </a:buClr>
            </a:pPr>
            <a:r>
              <a:rPr lang="en-US" sz="2200" smtClean="0">
                <a:solidFill>
                  <a:schemeClr val="hlink"/>
                </a:solidFill>
              </a:rPr>
              <a:t>3.0 for California Residents</a:t>
            </a:r>
          </a:p>
          <a:p>
            <a:pPr eaLnBrk="1" hangingPunct="1">
              <a:buClr>
                <a:srgbClr val="1F497D"/>
              </a:buClr>
              <a:buSzPct val="65000"/>
              <a:buFont typeface="Wingdings" pitchFamily="2" charset="2"/>
              <a:buChar char="q"/>
            </a:pPr>
            <a:r>
              <a:rPr lang="en-US" sz="1800" b="1" smtClean="0">
                <a:solidFill>
                  <a:srgbClr val="FFCC00"/>
                </a:solidFill>
              </a:rPr>
              <a:t>Coursework</a:t>
            </a:r>
          </a:p>
          <a:p>
            <a:pPr marL="742950" lvl="1" indent="-285750" eaLnBrk="1" hangingPunct="1">
              <a:buClr>
                <a:schemeClr val="tx1"/>
              </a:buClr>
            </a:pPr>
            <a:r>
              <a:rPr lang="en-US" sz="1800" smtClean="0"/>
              <a:t>Complete </a:t>
            </a:r>
            <a:r>
              <a:rPr lang="en-US" sz="1800" u="sng" smtClean="0"/>
              <a:t>any</a:t>
            </a:r>
            <a:r>
              <a:rPr lang="en-US" sz="1800" smtClean="0"/>
              <a:t> 11 UC-approved “a-g” courses prior to senior year</a:t>
            </a:r>
          </a:p>
          <a:p>
            <a:pPr marL="742950" lvl="1" indent="-285750" eaLnBrk="1" hangingPunct="1">
              <a:buClr>
                <a:schemeClr val="tx1"/>
              </a:buClr>
            </a:pPr>
            <a:r>
              <a:rPr lang="en-US" sz="1800" smtClean="0"/>
              <a:t>Complete all 15-course “a-g” subject pattern by the end of senior year</a:t>
            </a:r>
          </a:p>
          <a:p>
            <a:pPr marL="742950" lvl="1" indent="-285750" eaLnBrk="1" hangingPunct="1">
              <a:buClr>
                <a:schemeClr val="tx1"/>
              </a:buClr>
            </a:pPr>
            <a:r>
              <a:rPr lang="en-US" sz="1800" smtClean="0"/>
              <a:t>Courses must be completed with a grade of C or better</a:t>
            </a:r>
          </a:p>
          <a:p>
            <a:pPr eaLnBrk="1" hangingPunct="1">
              <a:spcBef>
                <a:spcPct val="0"/>
              </a:spcBef>
              <a:buClr>
                <a:srgbClr val="1F497D"/>
              </a:buClr>
              <a:buSzPct val="65000"/>
              <a:buFont typeface="Wingdings" pitchFamily="2" charset="2"/>
              <a:buChar char="q"/>
            </a:pPr>
            <a:r>
              <a:rPr lang="en-US" sz="2700" b="1" smtClean="0">
                <a:solidFill>
                  <a:srgbClr val="FFCC00"/>
                </a:solidFill>
              </a:rPr>
              <a:t>CA Residents:</a:t>
            </a:r>
            <a:r>
              <a:rPr lang="en-US" sz="1900" b="1" smtClean="0">
                <a:solidFill>
                  <a:srgbClr val="10253F"/>
                </a:solidFill>
              </a:rPr>
              <a:t>	</a:t>
            </a:r>
            <a:endParaRPr lang="en-US" sz="1900" b="1" smtClean="0">
              <a:solidFill>
                <a:srgbClr val="FF0000"/>
              </a:solidFill>
            </a:endParaRPr>
          </a:p>
          <a:p>
            <a:pPr marL="742950" lvl="1" indent="-285750" eaLnBrk="1" hangingPunct="1">
              <a:spcBef>
                <a:spcPct val="0"/>
              </a:spcBef>
              <a:buClr>
                <a:schemeClr val="tx1"/>
              </a:buClr>
            </a:pPr>
            <a:r>
              <a:rPr lang="en-US" sz="2500" smtClean="0"/>
              <a:t>Students who meet the general path requirements AND </a:t>
            </a:r>
            <a:r>
              <a:rPr lang="en-US" sz="2500" u="sng" smtClean="0"/>
              <a:t>additional criteria </a:t>
            </a:r>
            <a:r>
              <a:rPr lang="en-US" sz="2500" smtClean="0"/>
              <a:t>will be identified in one (or both) of two groups:</a:t>
            </a:r>
            <a:endParaRPr lang="en-US" smtClean="0"/>
          </a:p>
          <a:p>
            <a:pPr marL="1143000" lvl="2" eaLnBrk="1" hangingPunct="1">
              <a:spcBef>
                <a:spcPct val="0"/>
              </a:spcBef>
              <a:buClr>
                <a:schemeClr val="tx1"/>
              </a:buClr>
            </a:pPr>
            <a:r>
              <a:rPr lang="en-US" sz="2000" smtClean="0"/>
              <a:t>Statewide path</a:t>
            </a:r>
          </a:p>
          <a:p>
            <a:pPr marL="2057400" lvl="4" eaLnBrk="1" hangingPunct="1">
              <a:spcBef>
                <a:spcPct val="0"/>
              </a:spcBef>
              <a:buClr>
                <a:schemeClr val="tx1"/>
              </a:buClr>
            </a:pPr>
            <a:r>
              <a:rPr lang="en-US" sz="1800" smtClean="0"/>
              <a:t>Top 9% statewide using UC’s admissions index</a:t>
            </a:r>
            <a:endParaRPr lang="en-US" sz="1600" smtClean="0"/>
          </a:p>
          <a:p>
            <a:pPr marL="1143000" lvl="2" eaLnBrk="1" hangingPunct="1">
              <a:spcBef>
                <a:spcPct val="0"/>
              </a:spcBef>
              <a:buClr>
                <a:schemeClr val="tx1"/>
              </a:buClr>
            </a:pPr>
            <a:r>
              <a:rPr lang="en-US" sz="2000" smtClean="0"/>
              <a:t>Local path (ELC)</a:t>
            </a:r>
          </a:p>
          <a:p>
            <a:pPr marL="2057400" lvl="4" eaLnBrk="1" hangingPunct="1">
              <a:spcBef>
                <a:spcPct val="0"/>
              </a:spcBef>
              <a:buClr>
                <a:schemeClr val="tx1"/>
              </a:buClr>
              <a:buSzPct val="80000"/>
            </a:pPr>
            <a:r>
              <a:rPr lang="en-US" sz="1800" smtClean="0"/>
              <a:t>Top 9% of their high school class as determined by UC</a:t>
            </a:r>
          </a:p>
          <a:p>
            <a:pPr marL="742950" lvl="1" indent="-285750" eaLnBrk="1" hangingPunct="1">
              <a:buClr>
                <a:schemeClr val="tx1"/>
              </a:buClr>
            </a:pPr>
            <a:endParaRPr lang="en-US" sz="1800" smtClean="0"/>
          </a:p>
          <a:p>
            <a:pPr marL="742950" lvl="1" indent="-285750" eaLnBrk="1" hangingPunct="1">
              <a:buClr>
                <a:schemeClr val="tx1"/>
              </a:buClr>
            </a:pPr>
            <a:endParaRPr lang="en-US" sz="2200" smtClean="0">
              <a:solidFill>
                <a:schemeClr val="hlink"/>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210DAB76-24A5-4E1B-9D9F-DA1AD6477E5D}"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Reviewed vs. Selection</a:t>
            </a:r>
          </a:p>
        </p:txBody>
      </p:sp>
      <p:sp>
        <p:nvSpPr>
          <p:cNvPr id="78850" name="Content Placeholder 2"/>
          <p:cNvSpPr>
            <a:spLocks noGrp="1"/>
          </p:cNvSpPr>
          <p:nvPr>
            <p:ph idx="1"/>
          </p:nvPr>
        </p:nvSpPr>
        <p:spPr/>
        <p:txBody>
          <a:bodyPr/>
          <a:lstStyle/>
          <a:p>
            <a:pPr eaLnBrk="1" hangingPunct="1">
              <a:lnSpc>
                <a:spcPct val="80000"/>
              </a:lnSpc>
            </a:pPr>
            <a:r>
              <a:rPr lang="en-US" sz="2400" b="1" smtClean="0">
                <a:solidFill>
                  <a:srgbClr val="053F4B"/>
                </a:solidFill>
                <a:latin typeface="Garamond" pitchFamily="18" charset="0"/>
              </a:rPr>
              <a:t>Requirements = Meeting requirements for freshman admission</a:t>
            </a:r>
          </a:p>
          <a:p>
            <a:pPr marL="742950" lvl="1" indent="-285750" eaLnBrk="1" hangingPunct="1">
              <a:lnSpc>
                <a:spcPct val="80000"/>
              </a:lnSpc>
              <a:spcBef>
                <a:spcPct val="40000"/>
              </a:spcBef>
            </a:pPr>
            <a:r>
              <a:rPr lang="en-US" sz="2400" smtClean="0">
                <a:latin typeface="Garamond" pitchFamily="18" charset="0"/>
              </a:rPr>
              <a:t>All students who meet the requirements will be </a:t>
            </a:r>
            <a:r>
              <a:rPr lang="en-US" sz="2400" b="1" smtClean="0">
                <a:latin typeface="Garamond" pitchFamily="18" charset="0"/>
              </a:rPr>
              <a:t>reviewed.</a:t>
            </a:r>
          </a:p>
          <a:p>
            <a:pPr eaLnBrk="1" hangingPunct="1">
              <a:lnSpc>
                <a:spcPct val="80000"/>
              </a:lnSpc>
              <a:buFontTx/>
              <a:buNone/>
            </a:pPr>
            <a:endParaRPr lang="en-US" sz="2400" b="1" smtClean="0">
              <a:latin typeface="Garamond" pitchFamily="18" charset="0"/>
            </a:endParaRPr>
          </a:p>
          <a:p>
            <a:pPr eaLnBrk="1" hangingPunct="1">
              <a:lnSpc>
                <a:spcPct val="80000"/>
              </a:lnSpc>
            </a:pPr>
            <a:r>
              <a:rPr lang="en-US" sz="2400" b="1" smtClean="0">
                <a:solidFill>
                  <a:srgbClr val="053F4B"/>
                </a:solidFill>
                <a:latin typeface="Garamond" pitchFamily="18" charset="0"/>
              </a:rPr>
              <a:t>Selection = Choosing students for admission when a campus cannot admit all applicants who meet the freshman admissions requirements </a:t>
            </a:r>
          </a:p>
          <a:p>
            <a:pPr marL="742950" lvl="1" indent="-285750" eaLnBrk="1" hangingPunct="1">
              <a:lnSpc>
                <a:spcPct val="80000"/>
              </a:lnSpc>
              <a:spcBef>
                <a:spcPct val="45000"/>
              </a:spcBef>
            </a:pPr>
            <a:r>
              <a:rPr lang="en-US" sz="2400" smtClean="0">
                <a:latin typeface="Garamond" pitchFamily="18" charset="0"/>
              </a:rPr>
              <a:t>Individual campus selection practices vary, but all draw from the same Comprehensive Review factors.</a:t>
            </a:r>
            <a:endParaRPr lang="en-US" sz="2400" smtClean="0"/>
          </a:p>
          <a:p>
            <a:pPr eaLnBrk="1" hangingPunct="1"/>
            <a:endParaRPr lang="en-US"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A9BE415A-C1ED-452E-9BB7-5A4B34A250D7}"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Comprehensive Review</a:t>
            </a:r>
          </a:p>
        </p:txBody>
      </p:sp>
      <p:sp>
        <p:nvSpPr>
          <p:cNvPr id="79874" name="Content Placeholder 2"/>
          <p:cNvSpPr>
            <a:spLocks noGrp="1"/>
          </p:cNvSpPr>
          <p:nvPr>
            <p:ph idx="1"/>
          </p:nvPr>
        </p:nvSpPr>
        <p:spPr>
          <a:xfrm>
            <a:off x="152400" y="1295400"/>
            <a:ext cx="8382000" cy="4800600"/>
          </a:xfrm>
        </p:spPr>
        <p:txBody>
          <a:bodyPr/>
          <a:lstStyle/>
          <a:p>
            <a:pPr marL="742950" lvl="1" indent="-285750" eaLnBrk="1" hangingPunct="1">
              <a:lnSpc>
                <a:spcPct val="90000"/>
              </a:lnSpc>
              <a:buClr>
                <a:srgbClr val="0070C0"/>
              </a:buClr>
            </a:pPr>
            <a:r>
              <a:rPr lang="en-US" sz="2400" b="1" smtClean="0">
                <a:solidFill>
                  <a:srgbClr val="053F4B"/>
                </a:solidFill>
                <a:latin typeface="Garamond" pitchFamily="18" charset="0"/>
              </a:rPr>
              <a:t>14 academic and personal factors including:</a:t>
            </a:r>
          </a:p>
          <a:p>
            <a:pPr marL="742950" lvl="1" indent="-285750" eaLnBrk="1" hangingPunct="1">
              <a:lnSpc>
                <a:spcPct val="90000"/>
              </a:lnSpc>
              <a:buClr>
                <a:srgbClr val="0070C0"/>
              </a:buClr>
              <a:buFont typeface="Arial" charset="0"/>
              <a:buNone/>
            </a:pPr>
            <a:r>
              <a:rPr lang="en-US" sz="2200" smtClean="0">
                <a:latin typeface="Garamond" pitchFamily="18" charset="0"/>
              </a:rPr>
              <a:t>	</a:t>
            </a:r>
            <a:r>
              <a:rPr lang="en-US" sz="2200" b="1" smtClean="0">
                <a:latin typeface="Garamond" pitchFamily="18" charset="0"/>
              </a:rPr>
              <a:t>Grades and test scores and:</a:t>
            </a:r>
          </a:p>
          <a:p>
            <a:pPr marL="1600200" lvl="3" eaLnBrk="1" hangingPunct="1">
              <a:lnSpc>
                <a:spcPct val="90000"/>
              </a:lnSpc>
              <a:buClr>
                <a:srgbClr val="0070C0"/>
              </a:buClr>
            </a:pPr>
            <a:r>
              <a:rPr lang="en-US" sz="2200" smtClean="0">
                <a:latin typeface="Garamond" pitchFamily="18" charset="0"/>
              </a:rPr>
              <a:t>Quality of senior year program</a:t>
            </a:r>
          </a:p>
          <a:p>
            <a:pPr marL="1600200" lvl="3" eaLnBrk="1" hangingPunct="1">
              <a:lnSpc>
                <a:spcPct val="90000"/>
              </a:lnSpc>
              <a:buClr>
                <a:srgbClr val="0070C0"/>
              </a:buClr>
            </a:pPr>
            <a:r>
              <a:rPr lang="en-US" sz="2200" smtClean="0">
                <a:latin typeface="Garamond" pitchFamily="18" charset="0"/>
              </a:rPr>
              <a:t>Special talents, achievements &amp; awards</a:t>
            </a:r>
          </a:p>
          <a:p>
            <a:pPr marL="1600200" lvl="3" eaLnBrk="1" hangingPunct="1">
              <a:lnSpc>
                <a:spcPct val="90000"/>
              </a:lnSpc>
              <a:buClr>
                <a:srgbClr val="0070C0"/>
              </a:buClr>
            </a:pPr>
            <a:r>
              <a:rPr lang="en-US" sz="2200" smtClean="0">
                <a:latin typeface="Garamond" pitchFamily="18" charset="0"/>
              </a:rPr>
              <a:t>Promise for leadership</a:t>
            </a:r>
          </a:p>
          <a:p>
            <a:pPr marL="1600200" lvl="3" eaLnBrk="1" hangingPunct="1">
              <a:lnSpc>
                <a:spcPct val="90000"/>
              </a:lnSpc>
              <a:buClr>
                <a:srgbClr val="0070C0"/>
              </a:buClr>
            </a:pPr>
            <a:r>
              <a:rPr lang="en-US" sz="2200" smtClean="0">
                <a:latin typeface="Garamond" pitchFamily="18" charset="0"/>
              </a:rPr>
              <a:t>Recent, marked improvement in academic performance </a:t>
            </a:r>
          </a:p>
          <a:p>
            <a:pPr marL="1600200" lvl="3" eaLnBrk="1" hangingPunct="1">
              <a:lnSpc>
                <a:spcPct val="90000"/>
              </a:lnSpc>
              <a:buClr>
                <a:srgbClr val="0070C0"/>
              </a:buClr>
            </a:pPr>
            <a:r>
              <a:rPr lang="en-US" sz="2200" smtClean="0">
                <a:latin typeface="Garamond" pitchFamily="18" charset="0"/>
              </a:rPr>
              <a:t>Significant community service</a:t>
            </a:r>
          </a:p>
          <a:p>
            <a:pPr marL="1600200" lvl="3" eaLnBrk="1" hangingPunct="1">
              <a:lnSpc>
                <a:spcPct val="90000"/>
              </a:lnSpc>
              <a:buClr>
                <a:srgbClr val="0070C0"/>
              </a:buClr>
            </a:pPr>
            <a:r>
              <a:rPr lang="en-US" sz="2200" smtClean="0">
                <a:latin typeface="Garamond" pitchFamily="18" charset="0"/>
              </a:rPr>
              <a:t>Participation in student government</a:t>
            </a:r>
          </a:p>
          <a:p>
            <a:pPr marL="1600200" lvl="3" eaLnBrk="1" hangingPunct="1">
              <a:lnSpc>
                <a:spcPct val="90000"/>
              </a:lnSpc>
              <a:buClr>
                <a:srgbClr val="0070C0"/>
              </a:buClr>
            </a:pPr>
            <a:r>
              <a:rPr lang="en-US" sz="2200" smtClean="0">
                <a:latin typeface="Garamond" pitchFamily="18" charset="0"/>
              </a:rPr>
              <a:t>Intensive study and exploration of other cultures</a:t>
            </a:r>
          </a:p>
          <a:p>
            <a:pPr marL="1600200" lvl="3" eaLnBrk="1" hangingPunct="1">
              <a:lnSpc>
                <a:spcPct val="90000"/>
              </a:lnSpc>
              <a:buClr>
                <a:srgbClr val="0070C0"/>
              </a:buClr>
            </a:pPr>
            <a:r>
              <a:rPr lang="en-US" sz="2200" smtClean="0">
                <a:latin typeface="Garamond" pitchFamily="18" charset="0"/>
              </a:rPr>
              <a:t>Participation in programs like AACE Talent Search (TRIO)</a:t>
            </a:r>
          </a:p>
          <a:p>
            <a:pPr marL="1600200" lvl="3" eaLnBrk="1" hangingPunct="1">
              <a:lnSpc>
                <a:spcPct val="90000"/>
              </a:lnSpc>
              <a:buClr>
                <a:srgbClr val="0070C0"/>
              </a:buClr>
              <a:buFont typeface="Arial" charset="0"/>
              <a:buNone/>
            </a:pPr>
            <a:r>
              <a:rPr lang="en-US" sz="2400" b="1" smtClean="0">
                <a:solidFill>
                  <a:srgbClr val="053F4B"/>
                </a:solidFill>
                <a:latin typeface="Garamond" pitchFamily="18" charset="0"/>
              </a:rPr>
              <a:t>Full list of factors:</a:t>
            </a:r>
          </a:p>
          <a:p>
            <a:pPr marL="742950" lvl="1" indent="-285750" algn="ctr" eaLnBrk="1" hangingPunct="1">
              <a:lnSpc>
                <a:spcPct val="90000"/>
              </a:lnSpc>
              <a:buClr>
                <a:srgbClr val="0070C0"/>
              </a:buClr>
              <a:buFont typeface="Arial" charset="0"/>
              <a:buNone/>
            </a:pPr>
            <a:r>
              <a:rPr lang="en-US" sz="1600" smtClean="0">
                <a:solidFill>
                  <a:srgbClr val="0171B6"/>
                </a:solidFill>
                <a:hlinkClick r:id="rId2"/>
              </a:rPr>
              <a:t>www.universityofcalifornia.edu/admissions/freshman/how-applications-reviewed/</a:t>
            </a:r>
            <a:endParaRPr lang="en-US" sz="1600" smtClean="0">
              <a:solidFill>
                <a:srgbClr val="0171B6"/>
              </a:solidFill>
            </a:endParaRPr>
          </a:p>
          <a:p>
            <a:pPr marL="1143000" lvl="2" eaLnBrk="1" hangingPunct="1">
              <a:lnSpc>
                <a:spcPct val="120000"/>
              </a:lnSpc>
              <a:buClr>
                <a:schemeClr val="accent1"/>
              </a:buClr>
              <a:buSzPct val="85000"/>
              <a:buFont typeface="Wingdings 2" pitchFamily="18" charset="2"/>
              <a:buChar char=""/>
            </a:pPr>
            <a:r>
              <a:rPr lang="en-US" sz="2100" smtClean="0">
                <a:solidFill>
                  <a:srgbClr val="053F4B"/>
                </a:solidFill>
                <a:latin typeface="Garamond" pitchFamily="18" charset="0"/>
              </a:rPr>
              <a:t>This allows UC to go beyond grades and test scores and review each applicant fully based on everything in their application.</a:t>
            </a:r>
          </a:p>
          <a:p>
            <a:pPr marL="742950" lvl="1" indent="-285750" algn="ctr" eaLnBrk="1" hangingPunct="1">
              <a:lnSpc>
                <a:spcPct val="90000"/>
              </a:lnSpc>
              <a:buClr>
                <a:srgbClr val="0070C0"/>
              </a:buClr>
              <a:buFont typeface="Arial" charset="0"/>
              <a:buNone/>
            </a:pPr>
            <a:endParaRPr lang="en-US" sz="1600" smtClean="0">
              <a:latin typeface="Garamond" pitchFamily="18" charset="0"/>
            </a:endParaRPr>
          </a:p>
          <a:p>
            <a:pPr eaLnBrk="1" hangingPunct="1"/>
            <a:endParaRPr lang="en-US" sz="1600"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F37F76C6-6468-49B8-BFE5-1BFE63888759}"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Personal Statement	</a:t>
            </a:r>
          </a:p>
        </p:txBody>
      </p:sp>
      <p:sp>
        <p:nvSpPr>
          <p:cNvPr id="80898" name="Content Placeholder 2"/>
          <p:cNvSpPr>
            <a:spLocks noGrp="1"/>
          </p:cNvSpPr>
          <p:nvPr>
            <p:ph idx="1"/>
          </p:nvPr>
        </p:nvSpPr>
        <p:spPr/>
        <p:txBody>
          <a:bodyPr/>
          <a:lstStyle/>
          <a:p>
            <a:pPr eaLnBrk="1" hangingPunct="1">
              <a:spcBef>
                <a:spcPct val="60000"/>
              </a:spcBef>
            </a:pPr>
            <a:r>
              <a:rPr lang="en-US" sz="3000" smtClean="0">
                <a:latin typeface="Garamond" pitchFamily="18" charset="0"/>
              </a:rPr>
              <a:t>An opportunity for applicants to provide information that supports and enhances review process </a:t>
            </a:r>
          </a:p>
          <a:p>
            <a:pPr eaLnBrk="1" hangingPunct="1">
              <a:spcBef>
                <a:spcPct val="60000"/>
              </a:spcBef>
            </a:pPr>
            <a:r>
              <a:rPr lang="en-US" sz="3000" smtClean="0">
                <a:latin typeface="Garamond" pitchFamily="18" charset="0"/>
              </a:rPr>
              <a:t>Adds clarity, richness and meaning to application and completes the application</a:t>
            </a:r>
          </a:p>
          <a:p>
            <a:pPr eaLnBrk="1" hangingPunct="1">
              <a:spcBef>
                <a:spcPct val="60000"/>
              </a:spcBef>
            </a:pPr>
            <a:r>
              <a:rPr lang="en-US" sz="3000" smtClean="0">
                <a:latin typeface="Garamond" pitchFamily="18" charset="0"/>
              </a:rPr>
              <a:t>Enables applicant to make the best possible case  for admission</a:t>
            </a:r>
          </a:p>
          <a:p>
            <a:pPr eaLnBrk="1" hangingPunct="1">
              <a:spcBef>
                <a:spcPct val="60000"/>
              </a:spcBef>
            </a:pPr>
            <a:r>
              <a:rPr lang="en-US" sz="3000" smtClean="0">
                <a:latin typeface="Garamond" pitchFamily="18" charset="0"/>
              </a:rPr>
              <a:t>An admission decision is never based on the content of the personal statement alone</a:t>
            </a:r>
            <a:endParaRPr lang="en-US" sz="3100" smtClean="0">
              <a:solidFill>
                <a:srgbClr val="00FF00"/>
              </a:solidFill>
            </a:endParaRPr>
          </a:p>
          <a:p>
            <a:pPr eaLnBrk="1" hangingPunct="1"/>
            <a:endParaRPr lang="en-US"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489D6420-2D56-4890-BE8B-51127240A13E}"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Personal Statement Prompt</a:t>
            </a:r>
          </a:p>
        </p:txBody>
      </p:sp>
      <p:sp>
        <p:nvSpPr>
          <p:cNvPr id="81922" name="Content Placeholder 2"/>
          <p:cNvSpPr>
            <a:spLocks noGrp="1"/>
          </p:cNvSpPr>
          <p:nvPr>
            <p:ph idx="1"/>
          </p:nvPr>
        </p:nvSpPr>
        <p:spPr/>
        <p:txBody>
          <a:bodyPr/>
          <a:lstStyle/>
          <a:p>
            <a:pPr eaLnBrk="1" hangingPunct="1">
              <a:lnSpc>
                <a:spcPct val="90000"/>
              </a:lnSpc>
            </a:pPr>
            <a:r>
              <a:rPr lang="en-US" sz="2000" smtClean="0">
                <a:latin typeface="Garamond" pitchFamily="18" charset="0"/>
              </a:rPr>
              <a:t>Applicants are asked to respond to two</a:t>
            </a:r>
            <a:r>
              <a:rPr lang="en-US" sz="2000" b="1" smtClean="0">
                <a:latin typeface="Garamond" pitchFamily="18" charset="0"/>
              </a:rPr>
              <a:t> </a:t>
            </a:r>
            <a:r>
              <a:rPr lang="en-US" sz="2000" smtClean="0">
                <a:latin typeface="Garamond" pitchFamily="18" charset="0"/>
              </a:rPr>
              <a:t>prompts:</a:t>
            </a:r>
          </a:p>
          <a:p>
            <a:pPr marL="1143000" lvl="2" eaLnBrk="1" hangingPunct="1">
              <a:lnSpc>
                <a:spcPct val="90000"/>
              </a:lnSpc>
              <a:buSzPct val="80000"/>
              <a:buFont typeface="Wingdings" pitchFamily="2" charset="2"/>
              <a:buChar char="Ø"/>
            </a:pPr>
            <a:endParaRPr lang="en-US" sz="2000" smtClean="0">
              <a:solidFill>
                <a:srgbClr val="FFCC00"/>
              </a:solidFill>
              <a:latin typeface="Garamond" pitchFamily="18" charset="0"/>
            </a:endParaRPr>
          </a:p>
          <a:p>
            <a:pPr marL="1143000" lvl="2" eaLnBrk="1" hangingPunct="1">
              <a:lnSpc>
                <a:spcPct val="90000"/>
              </a:lnSpc>
              <a:buSzPct val="80000"/>
              <a:buFont typeface="Wingdings" pitchFamily="2" charset="2"/>
              <a:buChar char="Ø"/>
            </a:pPr>
            <a:r>
              <a:rPr lang="en-US" sz="2000" smtClean="0">
                <a:solidFill>
                  <a:srgbClr val="053F4B"/>
                </a:solidFill>
                <a:latin typeface="Garamond" pitchFamily="18" charset="0"/>
              </a:rPr>
              <a:t>Describe the world you come from—for example, your family, community or school—and tell us how your world has shaped your dreams and aspirations.</a:t>
            </a:r>
          </a:p>
          <a:p>
            <a:pPr marL="1143000" lvl="2" eaLnBrk="1" hangingPunct="1">
              <a:lnSpc>
                <a:spcPct val="90000"/>
              </a:lnSpc>
              <a:buSzPct val="80000"/>
              <a:buFont typeface="Wingdings" pitchFamily="2" charset="2"/>
              <a:buChar char="Ø"/>
            </a:pPr>
            <a:endParaRPr lang="en-US" sz="2000" smtClean="0">
              <a:solidFill>
                <a:srgbClr val="053F4B"/>
              </a:solidFill>
              <a:latin typeface="Garamond" pitchFamily="18" charset="0"/>
            </a:endParaRPr>
          </a:p>
          <a:p>
            <a:pPr marL="1143000" lvl="2" eaLnBrk="1" hangingPunct="1">
              <a:lnSpc>
                <a:spcPct val="90000"/>
              </a:lnSpc>
              <a:buSzPct val="80000"/>
              <a:buFont typeface="Wingdings" pitchFamily="2" charset="2"/>
              <a:buChar char="Ø"/>
            </a:pPr>
            <a:r>
              <a:rPr lang="en-US" sz="2000" smtClean="0">
                <a:solidFill>
                  <a:srgbClr val="053F4B"/>
                </a:solidFill>
                <a:latin typeface="Garamond" pitchFamily="18" charset="0"/>
              </a:rPr>
              <a:t>Tell us about a personal quality, talent, accomplishment, contribution or experience that is important to you. What about this quality or accomplishment makes you proud and how does it relate to the person you are?</a:t>
            </a:r>
          </a:p>
          <a:p>
            <a:pPr marL="1143000" lvl="2" eaLnBrk="1" hangingPunct="1">
              <a:lnSpc>
                <a:spcPct val="90000"/>
              </a:lnSpc>
              <a:buSzPct val="80000"/>
              <a:buFont typeface="Wingdings" pitchFamily="2" charset="2"/>
              <a:buNone/>
            </a:pPr>
            <a:endParaRPr lang="en-US" sz="2000" smtClean="0">
              <a:solidFill>
                <a:srgbClr val="053F4B"/>
              </a:solidFill>
              <a:latin typeface="Garamond" pitchFamily="18" charset="0"/>
            </a:endParaRPr>
          </a:p>
          <a:p>
            <a:pPr eaLnBrk="1" hangingPunct="1">
              <a:lnSpc>
                <a:spcPct val="90000"/>
              </a:lnSpc>
            </a:pPr>
            <a:r>
              <a:rPr lang="en-US" sz="2000" smtClean="0">
                <a:latin typeface="Garamond" pitchFamily="18" charset="0"/>
              </a:rPr>
              <a:t>Word Count: 1,000 words total</a:t>
            </a:r>
          </a:p>
          <a:p>
            <a:pPr eaLnBrk="1" hangingPunct="1"/>
            <a:endParaRPr lang="en-US" sz="2000"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51E3B7F7-C6EF-44E5-BEE0-411D8621E870}"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Additional Comments Section</a:t>
            </a:r>
          </a:p>
        </p:txBody>
      </p:sp>
      <p:sp>
        <p:nvSpPr>
          <p:cNvPr id="82946" name="Content Placeholder 2"/>
          <p:cNvSpPr>
            <a:spLocks noGrp="1"/>
          </p:cNvSpPr>
          <p:nvPr>
            <p:ph idx="1"/>
          </p:nvPr>
        </p:nvSpPr>
        <p:spPr/>
        <p:txBody>
          <a:bodyPr/>
          <a:lstStyle/>
          <a:p>
            <a:pPr eaLnBrk="1" hangingPunct="1"/>
            <a:r>
              <a:rPr lang="en-US" sz="3200" smtClean="0">
                <a:latin typeface="Garamond" pitchFamily="18" charset="0"/>
              </a:rPr>
              <a:t>Use Additional Comments box for clarification and expansion of important details.</a:t>
            </a:r>
          </a:p>
          <a:p>
            <a:pPr marL="742950" lvl="1" indent="-285750" eaLnBrk="1" hangingPunct="1">
              <a:buFont typeface="Arial" charset="0"/>
              <a:buNone/>
            </a:pPr>
            <a:endParaRPr lang="en-US" sz="3200" smtClean="0">
              <a:latin typeface="Garamond" pitchFamily="18" charset="0"/>
            </a:endParaRPr>
          </a:p>
          <a:p>
            <a:pPr eaLnBrk="1" hangingPunct="1"/>
            <a:r>
              <a:rPr lang="en-US" sz="3200" smtClean="0">
                <a:latin typeface="Garamond" pitchFamily="18" charset="0"/>
              </a:rPr>
              <a:t>Describe anything else that you have not had the opportunity to include elsewhere in your application.</a:t>
            </a:r>
          </a:p>
          <a:p>
            <a:pPr marL="742950" lvl="1" indent="-285750" eaLnBrk="1" hangingPunct="1">
              <a:buFont typeface="Arial" charset="0"/>
              <a:buNone/>
            </a:pPr>
            <a:r>
              <a:rPr lang="en-US" sz="3200" smtClean="0">
                <a:solidFill>
                  <a:srgbClr val="053F4B"/>
                </a:solidFill>
                <a:latin typeface="Garamond" pitchFamily="18" charset="0"/>
              </a:rPr>
              <a:t>	Limit of 550 words</a:t>
            </a:r>
          </a:p>
          <a:p>
            <a:pPr eaLnBrk="1" hangingPunct="1"/>
            <a:r>
              <a:rPr lang="en-US" sz="3200" smtClean="0">
                <a:latin typeface="Garamond" pitchFamily="18" charset="0"/>
              </a:rPr>
              <a:t>The Additional Comments section is not required.</a:t>
            </a:r>
          </a:p>
          <a:p>
            <a:pPr eaLnBrk="1" hangingPunct="1"/>
            <a:endParaRPr lang="en-US" sz="3200"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689B3D40-A282-4154-80FE-BA7C00D25CBF}"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z="3200" smtClean="0"/>
              <a:t>What are the rules on repeating courses?</a:t>
            </a:r>
            <a:r>
              <a:rPr lang="en-US" sz="4200" smtClean="0"/>
              <a:t> </a:t>
            </a:r>
          </a:p>
        </p:txBody>
      </p:sp>
      <p:sp>
        <p:nvSpPr>
          <p:cNvPr id="83970" name="Content Placeholder 2"/>
          <p:cNvSpPr>
            <a:spLocks noGrp="1"/>
          </p:cNvSpPr>
          <p:nvPr>
            <p:ph idx="1"/>
          </p:nvPr>
        </p:nvSpPr>
        <p:spPr/>
        <p:txBody>
          <a:bodyPr/>
          <a:lstStyle/>
          <a:p>
            <a:pPr eaLnBrk="1" hangingPunct="1">
              <a:lnSpc>
                <a:spcPct val="80000"/>
              </a:lnSpc>
            </a:pPr>
            <a:r>
              <a:rPr lang="en-US" sz="2400" smtClean="0">
                <a:latin typeface="Garamond" pitchFamily="18" charset="0"/>
              </a:rPr>
              <a:t>A course in which a D/F is earned can be repeated with a course that has the same curriculum</a:t>
            </a:r>
          </a:p>
          <a:p>
            <a:pPr eaLnBrk="1" hangingPunct="1">
              <a:lnSpc>
                <a:spcPct val="80000"/>
              </a:lnSpc>
              <a:buFont typeface="Arial" charset="0"/>
              <a:buNone/>
            </a:pPr>
            <a:r>
              <a:rPr lang="en-US" sz="2600" smtClean="0">
                <a:latin typeface="Garamond" pitchFamily="18" charset="0"/>
              </a:rPr>
              <a:t>If a C or better is earned, the original D/F will </a:t>
            </a:r>
            <a:r>
              <a:rPr lang="en-US" sz="2600" u="sng" smtClean="0">
                <a:latin typeface="Garamond" pitchFamily="18" charset="0"/>
              </a:rPr>
              <a:t>not</a:t>
            </a:r>
            <a:r>
              <a:rPr lang="en-US" sz="2600" smtClean="0">
                <a:latin typeface="Garamond" pitchFamily="18" charset="0"/>
              </a:rPr>
              <a:t> be included in the GPA calculation. </a:t>
            </a:r>
            <a:r>
              <a:rPr lang="en-US" sz="2600" b="1" smtClean="0">
                <a:solidFill>
                  <a:schemeClr val="hlink"/>
                </a:solidFill>
                <a:latin typeface="Garamond" pitchFamily="18" charset="0"/>
              </a:rPr>
              <a:t>Only the new grade will be used in the GPA calculation.</a:t>
            </a:r>
          </a:p>
          <a:p>
            <a:pPr eaLnBrk="1" hangingPunct="1">
              <a:lnSpc>
                <a:spcPct val="80000"/>
              </a:lnSpc>
            </a:pPr>
            <a:r>
              <a:rPr lang="en-US" sz="2400" smtClean="0">
                <a:latin typeface="Garamond" pitchFamily="18" charset="0"/>
              </a:rPr>
              <a:t>A course in which a grade of C was earned cannot be repeated.</a:t>
            </a:r>
          </a:p>
          <a:p>
            <a:pPr eaLnBrk="1" hangingPunct="1">
              <a:lnSpc>
                <a:spcPct val="80000"/>
              </a:lnSpc>
            </a:pPr>
            <a:r>
              <a:rPr lang="en-US" sz="2400" smtClean="0">
                <a:latin typeface="Garamond" pitchFamily="18" charset="0"/>
              </a:rPr>
              <a:t>There is no limit to the overall number of repeated courses an applicant may present, but each course can be repeated only once. </a:t>
            </a:r>
            <a:endParaRPr lang="en-US" sz="2400" b="1" smtClean="0">
              <a:solidFill>
                <a:srgbClr val="FFCC00"/>
              </a:solidFill>
              <a:latin typeface="Garamond" pitchFamily="18" charset="0"/>
            </a:endParaRPr>
          </a:p>
          <a:p>
            <a:pPr eaLnBrk="1" hangingPunct="1">
              <a:lnSpc>
                <a:spcPct val="80000"/>
              </a:lnSpc>
              <a:buFontTx/>
              <a:buNone/>
            </a:pPr>
            <a:endParaRPr lang="en-US" sz="2400" b="1" smtClean="0">
              <a:solidFill>
                <a:srgbClr val="FFCC00"/>
              </a:solidFill>
              <a:latin typeface="Garamond" pitchFamily="18" charset="0"/>
            </a:endParaRPr>
          </a:p>
          <a:p>
            <a:pPr eaLnBrk="1" hangingPunct="1">
              <a:lnSpc>
                <a:spcPct val="80000"/>
              </a:lnSpc>
            </a:pPr>
            <a:r>
              <a:rPr lang="en-US" sz="2400" smtClean="0">
                <a:latin typeface="Garamond" pitchFamily="18" charset="0"/>
              </a:rPr>
              <a:t>Students must list </a:t>
            </a:r>
            <a:r>
              <a:rPr lang="en-US" sz="2400" b="1" u="sng" smtClean="0">
                <a:solidFill>
                  <a:schemeClr val="hlink"/>
                </a:solidFill>
                <a:latin typeface="Garamond" pitchFamily="18" charset="0"/>
              </a:rPr>
              <a:t>all courses</a:t>
            </a:r>
            <a:r>
              <a:rPr lang="en-US" sz="2400" smtClean="0">
                <a:solidFill>
                  <a:schemeClr val="hlink"/>
                </a:solidFill>
                <a:latin typeface="Garamond" pitchFamily="18" charset="0"/>
              </a:rPr>
              <a:t>,</a:t>
            </a:r>
            <a:r>
              <a:rPr lang="en-US" sz="2400" smtClean="0">
                <a:latin typeface="Garamond" pitchFamily="18" charset="0"/>
              </a:rPr>
              <a:t> including the original course, on their application.</a:t>
            </a:r>
          </a:p>
          <a:p>
            <a:pPr eaLnBrk="1" hangingPunct="1"/>
            <a:endParaRPr lang="en-US" sz="240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2"/>
          </p:nvPr>
        </p:nvSpPr>
        <p:spPr/>
        <p:txBody>
          <a:bodyPr/>
          <a:lstStyle/>
          <a:p>
            <a:pPr>
              <a:defRPr/>
            </a:pPr>
            <a:fld id="{FFF3A0E0-1CC9-4F7D-9B37-E47C6B76655C}" type="datetime1">
              <a:rPr lang="en-US"/>
              <a:pPr>
                <a:defRPr/>
              </a:pPr>
              <a:t>9/26/2011</a:t>
            </a:fld>
            <a:endParaRPr lang="en-US"/>
          </a:p>
        </p:txBody>
      </p:sp>
      <p:sp>
        <p:nvSpPr>
          <p:cNvPr id="2" name="Title 1"/>
          <p:cNvSpPr>
            <a:spLocks noGrp="1"/>
          </p:cNvSpPr>
          <p:nvPr>
            <p:ph type="title" idx="4294967295"/>
          </p:nvPr>
        </p:nvSpPr>
        <p:spPr bwMode="auto"/>
        <p:txBody>
          <a:bodyPr wrap="square" numCol="1" anchorCtr="0" compatLnSpc="1">
            <a:prstTxWarp prst="textNoShape">
              <a:avLst/>
            </a:prstTxWarp>
          </a:bodyPr>
          <a:lstStyle/>
          <a:p>
            <a:pPr eaLnBrk="1" hangingPunct="1">
              <a:defRPr/>
            </a:pPr>
            <a:r>
              <a:rPr lang="en-US" smtClean="0"/>
              <a:t>Community College </a:t>
            </a:r>
          </a:p>
        </p:txBody>
      </p:sp>
      <p:pic>
        <p:nvPicPr>
          <p:cNvPr id="37892" name="Picture 4" descr="MCBD07236_0000[1]"/>
          <p:cNvPicPr>
            <a:picLocks noGrp="1" noChangeAspect="1" noChangeArrowheads="1"/>
          </p:cNvPicPr>
          <p:nvPr>
            <p:ph idx="4294967295"/>
          </p:nvPr>
        </p:nvPicPr>
        <p:blipFill>
          <a:blip r:embed="rId2"/>
          <a:srcRect/>
          <a:stretch>
            <a:fillRect/>
          </a:stretch>
        </p:blipFill>
        <p:spPr>
          <a:xfrm>
            <a:off x="762000" y="1295400"/>
            <a:ext cx="1911350" cy="2819400"/>
          </a:xfrm>
        </p:spPr>
      </p:pic>
      <p:sp>
        <p:nvSpPr>
          <p:cNvPr id="37891" name="Rectangle 3"/>
          <p:cNvSpPr>
            <a:spLocks noChangeArrowheads="1"/>
          </p:cNvSpPr>
          <p:nvPr/>
        </p:nvSpPr>
        <p:spPr bwMode="auto">
          <a:xfrm>
            <a:off x="3581400" y="1219200"/>
            <a:ext cx="4267200" cy="3581400"/>
          </a:xfrm>
          <a:prstGeom prst="rect">
            <a:avLst/>
          </a:prstGeom>
          <a:noFill/>
          <a:ln w="9525">
            <a:noFill/>
            <a:miter lim="800000"/>
            <a:headEnd/>
            <a:tailEnd/>
          </a:ln>
        </p:spPr>
        <p:txBody>
          <a:bodyPr/>
          <a:lstStyle/>
          <a:p>
            <a:pPr marL="342900" indent="-228600">
              <a:spcBef>
                <a:spcPct val="20000"/>
              </a:spcBef>
              <a:buClr>
                <a:schemeClr val="accent1"/>
              </a:buClr>
              <a:buFont typeface="Arial" charset="0"/>
              <a:buChar char="•"/>
              <a:defRPr/>
            </a:pPr>
            <a:r>
              <a:rPr lang="en-US" sz="3600">
                <a:effectLst>
                  <a:outerShdw blurRad="38100" dist="38100" dir="2700000" algn="tl">
                    <a:srgbClr val="C0C0C0"/>
                  </a:outerShdw>
                </a:effectLst>
                <a:latin typeface="Calibri" pitchFamily="34" charset="0"/>
              </a:rPr>
              <a:t>A wonderful open door of opportunity for all students</a:t>
            </a:r>
          </a:p>
          <a:p>
            <a:pPr marL="639763" lvl="1" indent="-228600">
              <a:spcBef>
                <a:spcPct val="20000"/>
              </a:spcBef>
              <a:buClr>
                <a:schemeClr val="accent2"/>
              </a:buClr>
              <a:buFont typeface="Arial" charset="0"/>
              <a:buChar char="•"/>
              <a:defRPr/>
            </a:pPr>
            <a:r>
              <a:rPr lang="en-US" sz="3200">
                <a:effectLst>
                  <a:outerShdw blurRad="38100" dist="38100" dir="2700000" algn="tl">
                    <a:srgbClr val="C0C0C0"/>
                  </a:outerShdw>
                </a:effectLst>
                <a:latin typeface="Calibri" pitchFamily="34" charset="0"/>
              </a:rPr>
              <a:t>Open Access</a:t>
            </a:r>
          </a:p>
          <a:p>
            <a:pPr marL="639763" lvl="1" indent="-228600">
              <a:spcBef>
                <a:spcPct val="20000"/>
              </a:spcBef>
              <a:buClr>
                <a:schemeClr val="accent2"/>
              </a:buClr>
              <a:buFont typeface="Arial" charset="0"/>
              <a:buChar char="•"/>
              <a:defRPr/>
            </a:pPr>
            <a:r>
              <a:rPr lang="en-US" sz="3200">
                <a:effectLst>
                  <a:outerShdw blurRad="38100" dist="38100" dir="2700000" algn="tl">
                    <a:srgbClr val="C0C0C0"/>
                  </a:outerShdw>
                </a:effectLst>
                <a:latin typeface="Calibri" pitchFamily="34" charset="0"/>
              </a:rPr>
              <a:t>Hundreds of programs &amp; majors</a:t>
            </a:r>
          </a:p>
          <a:p>
            <a:pPr marL="639763" lvl="1" indent="-228600">
              <a:spcBef>
                <a:spcPct val="20000"/>
              </a:spcBef>
              <a:buClr>
                <a:schemeClr val="accent2"/>
              </a:buClr>
              <a:buFont typeface="Arial" charset="0"/>
              <a:buChar char="•"/>
              <a:defRPr/>
            </a:pPr>
            <a:r>
              <a:rPr lang="en-US" sz="3200">
                <a:effectLst>
                  <a:outerShdw blurRad="38100" dist="38100" dir="2700000" algn="tl">
                    <a:srgbClr val="C0C0C0"/>
                  </a:outerShdw>
                </a:effectLst>
                <a:latin typeface="Calibri" pitchFamily="34" charset="0"/>
              </a:rPr>
              <a:t>Low-cost: $36/unit</a:t>
            </a:r>
          </a:p>
          <a:p>
            <a:pPr marL="639763" lvl="1" indent="-228600">
              <a:spcBef>
                <a:spcPct val="20000"/>
              </a:spcBef>
              <a:buClr>
                <a:schemeClr val="accent2"/>
              </a:buClr>
              <a:buFont typeface="Arial" charset="0"/>
              <a:buChar char="•"/>
              <a:defRPr/>
            </a:pPr>
            <a:r>
              <a:rPr lang="en-US" sz="3200">
                <a:effectLst>
                  <a:outerShdw blurRad="38100" dist="38100" dir="2700000" algn="tl">
                    <a:srgbClr val="C0C0C0"/>
                  </a:outerShdw>
                </a:effectLst>
                <a:latin typeface="Calibri" pitchFamily="34" charset="0"/>
              </a:rPr>
              <a:t>Guaranteed Transfer Programs (TAG)</a:t>
            </a:r>
          </a:p>
          <a:p>
            <a:pPr marL="639763" lvl="1" indent="-228600">
              <a:spcBef>
                <a:spcPct val="20000"/>
              </a:spcBef>
              <a:buClr>
                <a:schemeClr val="accent2"/>
              </a:buClr>
              <a:buFont typeface="Arial" charset="0"/>
              <a:buChar char="•"/>
              <a:defRPr/>
            </a:pPr>
            <a:r>
              <a:rPr lang="en-US" sz="3200">
                <a:effectLst>
                  <a:outerShdw blurRad="38100" dist="38100" dir="2700000" algn="tl">
                    <a:srgbClr val="C0C0C0"/>
                  </a:outerShdw>
                </a:effectLst>
                <a:latin typeface="Calibri" pitchFamily="34" charset="0"/>
              </a:rPr>
              <a:t>Support Services</a:t>
            </a:r>
          </a:p>
          <a:p>
            <a:pPr marL="639763" lvl="1" indent="-228600">
              <a:spcBef>
                <a:spcPct val="20000"/>
              </a:spcBef>
              <a:buClr>
                <a:schemeClr val="accent2"/>
              </a:buClr>
              <a:buFont typeface="Arial" charset="0"/>
              <a:buChar char="•"/>
              <a:defRPr/>
            </a:pPr>
            <a:endParaRPr lang="en-US" sz="3200">
              <a:effectLst>
                <a:outerShdw blurRad="38100" dist="38100" dir="2700000" algn="tl">
                  <a:srgbClr val="C0C0C0"/>
                </a:outerShdw>
              </a:effectLst>
              <a:latin typeface="Calibri" pitchFamily="34" charset="0"/>
            </a:endParaRPr>
          </a:p>
          <a:p>
            <a:pPr marL="639763" lvl="1" indent="-228600">
              <a:spcBef>
                <a:spcPct val="20000"/>
              </a:spcBef>
              <a:buClr>
                <a:schemeClr val="accent2"/>
              </a:buClr>
              <a:buFont typeface="Arial" charset="0"/>
              <a:buChar char="•"/>
              <a:defRPr/>
            </a:pPr>
            <a:endParaRPr lang="en-US" sz="3200">
              <a:effectLst>
                <a:outerShdw blurRad="38100" dist="38100" dir="2700000" algn="tl">
                  <a:srgbClr val="C0C0C0"/>
                </a:outerShdw>
              </a:effectLst>
              <a:latin typeface="Calibri" pitchFamily="34" charset="0"/>
            </a:endParaRPr>
          </a:p>
        </p:txBody>
      </p:sp>
      <p:sp>
        <p:nvSpPr>
          <p:cNvPr id="3" name="Rectangle 3"/>
          <p:cNvSpPr>
            <a:spLocks noChangeArrowheads="1"/>
          </p:cNvSpPr>
          <p:nvPr/>
        </p:nvSpPr>
        <p:spPr bwMode="auto">
          <a:xfrm>
            <a:off x="0" y="4267200"/>
            <a:ext cx="3581400" cy="1143000"/>
          </a:xfrm>
          <a:prstGeom prst="rect">
            <a:avLst/>
          </a:prstGeom>
          <a:noFill/>
          <a:ln w="9525">
            <a:noFill/>
            <a:miter lim="800000"/>
            <a:headEnd/>
            <a:tailEnd/>
          </a:ln>
        </p:spPr>
        <p:txBody>
          <a:bodyPr/>
          <a:lstStyle/>
          <a:p>
            <a:pPr marL="342900" indent="-228600">
              <a:spcBef>
                <a:spcPct val="20000"/>
              </a:spcBef>
              <a:buClr>
                <a:schemeClr val="accent1"/>
              </a:buClr>
              <a:buFont typeface="Arial" charset="0"/>
              <a:buNone/>
              <a:defRPr/>
            </a:pPr>
            <a:r>
              <a:rPr lang="en-US" sz="3600">
                <a:solidFill>
                  <a:srgbClr val="053F4B"/>
                </a:solidFill>
                <a:effectLst>
                  <a:outerShdw blurRad="38100" dist="38100" dir="2700000" algn="tl">
                    <a:srgbClr val="C0C0C0"/>
                  </a:outerShdw>
                </a:effectLst>
                <a:latin typeface="Calibri" pitchFamily="34" charset="0"/>
              </a:rPr>
              <a:t>Welcomes ALL students!</a:t>
            </a:r>
          </a:p>
          <a:p>
            <a:pPr marL="342900" indent="-228600">
              <a:spcBef>
                <a:spcPct val="20000"/>
              </a:spcBef>
              <a:buClr>
                <a:schemeClr val="accent1"/>
              </a:buClr>
              <a:buFont typeface="Arial" charset="0"/>
              <a:buNone/>
              <a:defRPr/>
            </a:pPr>
            <a:r>
              <a:rPr lang="en-US" sz="3600">
                <a:solidFill>
                  <a:srgbClr val="053F4B"/>
                </a:solidFill>
                <a:effectLst>
                  <a:outerShdw blurRad="38100" dist="38100" dir="2700000" algn="tl">
                    <a:srgbClr val="C0C0C0"/>
                  </a:outerShdw>
                </a:effectLst>
                <a:latin typeface="Calibri" pitchFamily="34" charset="0"/>
              </a:rPr>
              <a:t>No SAT or GPA requirements</a:t>
            </a:r>
          </a:p>
          <a:p>
            <a:pPr marL="639763" lvl="1" indent="-228600">
              <a:spcBef>
                <a:spcPct val="20000"/>
              </a:spcBef>
              <a:buClr>
                <a:schemeClr val="accent2"/>
              </a:buClr>
              <a:buFont typeface="Arial" charset="0"/>
              <a:buChar char="•"/>
              <a:defRPr/>
            </a:pPr>
            <a:endParaRPr lang="en-US" sz="3200">
              <a:effectLst>
                <a:outerShdw blurRad="38100" dist="38100" dir="2700000" algn="tl">
                  <a:srgbClr val="C0C0C0"/>
                </a:outerShdw>
              </a:effectLst>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37892"/>
                                        </p:tgtEl>
                                        <p:attrNameLst>
                                          <p:attrName>style.visibility</p:attrName>
                                        </p:attrNameLst>
                                      </p:cBhvr>
                                      <p:to>
                                        <p:strVal val="visible"/>
                                      </p:to>
                                    </p:set>
                                    <p:anim calcmode="lin" valueType="num">
                                      <p:cBhvr>
                                        <p:cTn id="7" dur="1000" fill="hold"/>
                                        <p:tgtEl>
                                          <p:spTgt spid="37892"/>
                                        </p:tgtEl>
                                        <p:attrNameLst>
                                          <p:attrName>ppt_w</p:attrName>
                                        </p:attrNameLst>
                                      </p:cBhvr>
                                      <p:tavLst>
                                        <p:tav tm="0">
                                          <p:val>
                                            <p:fltVal val="0"/>
                                          </p:val>
                                        </p:tav>
                                        <p:tav tm="100000">
                                          <p:val>
                                            <p:strVal val="#ppt_w"/>
                                          </p:val>
                                        </p:tav>
                                      </p:tavLst>
                                    </p:anim>
                                    <p:anim calcmode="lin" valueType="num">
                                      <p:cBhvr>
                                        <p:cTn id="8" dur="1000" fill="hold"/>
                                        <p:tgtEl>
                                          <p:spTgt spid="37892"/>
                                        </p:tgtEl>
                                        <p:attrNameLst>
                                          <p:attrName>ppt_h</p:attrName>
                                        </p:attrNameLst>
                                      </p:cBhvr>
                                      <p:tavLst>
                                        <p:tav tm="0">
                                          <p:val>
                                            <p:fltVal val="0"/>
                                          </p:val>
                                        </p:tav>
                                        <p:tav tm="100000">
                                          <p:val>
                                            <p:strVal val="#ppt_h"/>
                                          </p:val>
                                        </p:tav>
                                      </p:tavLst>
                                    </p:anim>
                                    <p:anim calcmode="lin" valueType="num">
                                      <p:cBhvr>
                                        <p:cTn id="9" dur="1000" fill="hold"/>
                                        <p:tgtEl>
                                          <p:spTgt spid="37892"/>
                                        </p:tgtEl>
                                        <p:attrNameLst>
                                          <p:attrName>style.rotation</p:attrName>
                                        </p:attrNameLst>
                                      </p:cBhvr>
                                      <p:tavLst>
                                        <p:tav tm="0">
                                          <p:val>
                                            <p:fltVal val="90"/>
                                          </p:val>
                                        </p:tav>
                                        <p:tav tm="100000">
                                          <p:val>
                                            <p:fltVal val="0"/>
                                          </p:val>
                                        </p:tav>
                                      </p:tavLst>
                                    </p:anim>
                                    <p:animEffect transition="in" filter="fade">
                                      <p:cBhvr>
                                        <p:cTn id="10" dur="1000"/>
                                        <p:tgtEl>
                                          <p:spTgt spid="3789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7891">
                                            <p:txEl>
                                              <p:pRg st="0" end="0"/>
                                            </p:txEl>
                                          </p:spTgt>
                                        </p:tgtEl>
                                        <p:attrNameLst>
                                          <p:attrName>style.visibility</p:attrName>
                                        </p:attrNameLst>
                                      </p:cBhvr>
                                      <p:to>
                                        <p:strVal val="visible"/>
                                      </p:to>
                                    </p:set>
                                    <p:animEffect transition="in" filter="fade">
                                      <p:cBhvr>
                                        <p:cTn id="14" dur="1000"/>
                                        <p:tgtEl>
                                          <p:spTgt spid="37891">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7891">
                                            <p:txEl>
                                              <p:pRg st="1" end="1"/>
                                            </p:txEl>
                                          </p:spTgt>
                                        </p:tgtEl>
                                        <p:attrNameLst>
                                          <p:attrName>style.visibility</p:attrName>
                                        </p:attrNameLst>
                                      </p:cBhvr>
                                      <p:to>
                                        <p:strVal val="visible"/>
                                      </p:to>
                                    </p:set>
                                    <p:animEffect transition="in" filter="fade">
                                      <p:cBhvr>
                                        <p:cTn id="17" dur="1000"/>
                                        <p:tgtEl>
                                          <p:spTgt spid="37891">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7891">
                                            <p:txEl>
                                              <p:pRg st="2" end="2"/>
                                            </p:txEl>
                                          </p:spTgt>
                                        </p:tgtEl>
                                        <p:attrNameLst>
                                          <p:attrName>style.visibility</p:attrName>
                                        </p:attrNameLst>
                                      </p:cBhvr>
                                      <p:to>
                                        <p:strVal val="visible"/>
                                      </p:to>
                                    </p:set>
                                    <p:animEffect transition="in" filter="fade">
                                      <p:cBhvr>
                                        <p:cTn id="20" dur="1000"/>
                                        <p:tgtEl>
                                          <p:spTgt spid="37891">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891">
                                            <p:txEl>
                                              <p:pRg st="3" end="3"/>
                                            </p:txEl>
                                          </p:spTgt>
                                        </p:tgtEl>
                                        <p:attrNameLst>
                                          <p:attrName>style.visibility</p:attrName>
                                        </p:attrNameLst>
                                      </p:cBhvr>
                                      <p:to>
                                        <p:strVal val="visible"/>
                                      </p:to>
                                    </p:set>
                                    <p:animEffect transition="in" filter="fade">
                                      <p:cBhvr>
                                        <p:cTn id="23" dur="1000"/>
                                        <p:tgtEl>
                                          <p:spTgt spid="37891">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891">
                                            <p:txEl>
                                              <p:pRg st="4" end="4"/>
                                            </p:txEl>
                                          </p:spTgt>
                                        </p:tgtEl>
                                        <p:attrNameLst>
                                          <p:attrName>style.visibility</p:attrName>
                                        </p:attrNameLst>
                                      </p:cBhvr>
                                      <p:to>
                                        <p:strVal val="visible"/>
                                      </p:to>
                                    </p:set>
                                    <p:animEffect transition="in" filter="fade">
                                      <p:cBhvr>
                                        <p:cTn id="26" dur="1000"/>
                                        <p:tgtEl>
                                          <p:spTgt spid="37891">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891">
                                            <p:txEl>
                                              <p:pRg st="5" end="5"/>
                                            </p:txEl>
                                          </p:spTgt>
                                        </p:tgtEl>
                                        <p:attrNameLst>
                                          <p:attrName>style.visibility</p:attrName>
                                        </p:attrNameLst>
                                      </p:cBhvr>
                                      <p:to>
                                        <p:strVal val="visible"/>
                                      </p:to>
                                    </p:set>
                                    <p:animEffect transition="in" filter="fade">
                                      <p:cBhvr>
                                        <p:cTn id="29" dur="1000"/>
                                        <p:tgtEl>
                                          <p:spTgt spid="37891">
                                            <p:txEl>
                                              <p:pRg st="5" end="5"/>
                                            </p:txEl>
                                          </p:spTgt>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1000"/>
                                        <p:tgtEl>
                                          <p:spTgt spid="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2"/>
          </p:nvPr>
        </p:nvSpPr>
        <p:spPr/>
        <p:txBody>
          <a:bodyPr/>
          <a:lstStyle/>
          <a:p>
            <a:pPr>
              <a:defRPr/>
            </a:pPr>
            <a:fld id="{0406AABE-77B7-4534-805C-FC01C2903B91}" type="datetime1">
              <a:rPr lang="en-US"/>
              <a:pPr>
                <a:defRPr/>
              </a:pPr>
              <a:t>9/26/2011</a:t>
            </a:fld>
            <a:endParaRPr lang="en-US"/>
          </a:p>
        </p:txBody>
      </p:sp>
      <p:sp>
        <p:nvSpPr>
          <p:cNvPr id="45058"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4200" smtClean="0"/>
              <a:t>Students choose Community College …Transfer</a:t>
            </a:r>
          </a:p>
        </p:txBody>
      </p:sp>
      <p:sp>
        <p:nvSpPr>
          <p:cNvPr id="45059" name="Rectangle 3"/>
          <p:cNvSpPr>
            <a:spLocks noGrp="1"/>
          </p:cNvSpPr>
          <p:nvPr>
            <p:ph type="body" idx="4294967295"/>
          </p:nvPr>
        </p:nvSpPr>
        <p:spPr>
          <a:xfrm>
            <a:off x="457200" y="1600200"/>
            <a:ext cx="7086600" cy="3886200"/>
          </a:xfrm>
        </p:spPr>
        <p:txBody>
          <a:bodyPr/>
          <a:lstStyle/>
          <a:p>
            <a:pPr eaLnBrk="1" hangingPunct="1">
              <a:defRPr/>
            </a:pPr>
            <a:r>
              <a:rPr lang="en-US" sz="2800" b="1" smtClean="0">
                <a:effectLst>
                  <a:outerShdw blurRad="38100" dist="38100" dir="2700000" algn="tl">
                    <a:srgbClr val="C0C0C0"/>
                  </a:outerShdw>
                </a:effectLst>
              </a:rPr>
              <a:t>To transfer: complete the equivalent to the universities freshmen and sophomore years at a local community college, </a:t>
            </a:r>
            <a:r>
              <a:rPr lang="en-US" sz="2800" smtClean="0">
                <a:effectLst>
                  <a:outerShdw blurRad="38100" dist="38100" dir="2700000" algn="tl">
                    <a:srgbClr val="C0C0C0"/>
                  </a:outerShdw>
                </a:effectLst>
              </a:rPr>
              <a:t>so they can transfer as a junior to a university to complete the remaining junior and senior years to finish their bachelor’s degree</a:t>
            </a:r>
            <a:endParaRPr lang="en-US" sz="2800" b="1" smtClean="0">
              <a:effectLst>
                <a:outerShdw blurRad="38100" dist="38100" dir="2700000" algn="tl">
                  <a:srgbClr val="C0C0C0"/>
                </a:outerShdw>
              </a:effectLst>
            </a:endParaRPr>
          </a:p>
          <a:p>
            <a:pPr eaLnBrk="1" hangingPunct="1">
              <a:defRPr/>
            </a:pPr>
            <a:r>
              <a:rPr lang="en-US" sz="2800" smtClean="0">
                <a:effectLst>
                  <a:outerShdw blurRad="38100" dist="38100" dir="2700000" algn="tl">
                    <a:srgbClr val="C0C0C0"/>
                  </a:outerShdw>
                </a:effectLst>
              </a:rPr>
              <a:t>Save two years of admission &amp; housing costs</a:t>
            </a:r>
          </a:p>
          <a:p>
            <a:pPr eaLnBrk="1" hangingPunct="1">
              <a:defRPr/>
            </a:pPr>
            <a:r>
              <a:rPr lang="en-US" sz="2800" smtClean="0">
                <a:effectLst>
                  <a:outerShdw blurRad="38100" dist="38100" dir="2700000" algn="tl">
                    <a:srgbClr val="C0C0C0"/>
                  </a:outerShdw>
                </a:effectLst>
              </a:rPr>
              <a:t>Discover their major  </a:t>
            </a:r>
          </a:p>
          <a:p>
            <a:pPr eaLnBrk="1" hangingPunct="1">
              <a:defRPr/>
            </a:pPr>
            <a:r>
              <a:rPr lang="en-US" sz="2800" smtClean="0">
                <a:effectLst>
                  <a:outerShdw blurRad="38100" dist="38100" dir="2700000" algn="tl">
                    <a:srgbClr val="C0C0C0"/>
                  </a:outerShdw>
                </a:effectLst>
              </a:rPr>
              <a:t>Take advantage of intercollegiate athletics or foreign studies program</a:t>
            </a:r>
          </a:p>
          <a:p>
            <a:pPr>
              <a:defRPr/>
            </a:pPr>
            <a:endParaRPr lang="en-US" sz="2800" smtClean="0"/>
          </a:p>
        </p:txBody>
      </p:sp>
      <p:pic>
        <p:nvPicPr>
          <p:cNvPr id="97284" name="Picture 9" descr="Photo"/>
          <p:cNvPicPr>
            <a:picLocks noChangeAspect="1" noChangeArrowheads="1"/>
          </p:cNvPicPr>
          <p:nvPr/>
        </p:nvPicPr>
        <p:blipFill>
          <a:blip r:embed="rId2"/>
          <a:srcRect/>
          <a:stretch>
            <a:fillRect/>
          </a:stretch>
        </p:blipFill>
        <p:spPr bwMode="auto">
          <a:xfrm>
            <a:off x="7467600" y="4343400"/>
            <a:ext cx="1676400" cy="1196975"/>
          </a:xfrm>
          <a:prstGeom prst="rect">
            <a:avLst/>
          </a:prstGeom>
          <a:noFill/>
          <a:ln w="9525">
            <a:noFill/>
            <a:miter lim="800000"/>
            <a:headEnd/>
            <a:tailEnd/>
          </a:ln>
        </p:spPr>
      </p:pic>
      <p:pic>
        <p:nvPicPr>
          <p:cNvPr id="79884" name="Picture 12" descr="MPj04032070000[1]"/>
          <p:cNvPicPr>
            <a:picLocks noChangeAspect="1" noChangeArrowheads="1"/>
          </p:cNvPicPr>
          <p:nvPr/>
        </p:nvPicPr>
        <p:blipFill>
          <a:blip r:embed="rId3"/>
          <a:srcRect/>
          <a:stretch>
            <a:fillRect/>
          </a:stretch>
        </p:blipFill>
        <p:spPr bwMode="auto">
          <a:xfrm>
            <a:off x="7518400" y="228600"/>
            <a:ext cx="1625600" cy="2438400"/>
          </a:xfrm>
          <a:prstGeom prst="rect">
            <a:avLst/>
          </a:prstGeom>
          <a:noFill/>
          <a:ln w="9525">
            <a:noFill/>
            <a:miter lim="800000"/>
            <a:headEnd/>
            <a:tailEnd/>
          </a:ln>
        </p:spPr>
      </p:pic>
      <p:pic>
        <p:nvPicPr>
          <p:cNvPr id="79888" name="Picture 16" descr="MPj04071330000[1]"/>
          <p:cNvPicPr>
            <a:picLocks noChangeAspect="1" noChangeArrowheads="1"/>
          </p:cNvPicPr>
          <p:nvPr/>
        </p:nvPicPr>
        <p:blipFill>
          <a:blip r:embed="rId4"/>
          <a:srcRect/>
          <a:stretch>
            <a:fillRect/>
          </a:stretch>
        </p:blipFill>
        <p:spPr bwMode="auto">
          <a:xfrm>
            <a:off x="7696200" y="2895600"/>
            <a:ext cx="1447800" cy="1157288"/>
          </a:xfrm>
          <a:prstGeom prst="rect">
            <a:avLst/>
          </a:prstGeom>
          <a:noFill/>
          <a:ln w="9525">
            <a:noFill/>
            <a:miter lim="800000"/>
            <a:headEnd/>
            <a:tailEnd/>
          </a:ln>
        </p:spPr>
      </p:pic>
      <p:pic>
        <p:nvPicPr>
          <p:cNvPr id="97287" name="Picture 11" descr="Photo"/>
          <p:cNvPicPr>
            <a:picLocks noChangeAspect="1" noChangeArrowheads="1"/>
          </p:cNvPicPr>
          <p:nvPr/>
        </p:nvPicPr>
        <p:blipFill>
          <a:blip r:embed="rId5"/>
          <a:srcRect/>
          <a:stretch>
            <a:fillRect/>
          </a:stretch>
        </p:blipFill>
        <p:spPr bwMode="auto">
          <a:xfrm>
            <a:off x="7488238" y="5748338"/>
            <a:ext cx="1655762" cy="11096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79884"/>
                                        </p:tgtEl>
                                        <p:attrNameLst>
                                          <p:attrName>style.visibility</p:attrName>
                                        </p:attrNameLst>
                                      </p:cBhvr>
                                      <p:to>
                                        <p:strVal val="visible"/>
                                      </p:to>
                                    </p:set>
                                    <p:anim calcmode="lin" valueType="num">
                                      <p:cBhvr>
                                        <p:cTn id="7" dur="1000" fill="hold"/>
                                        <p:tgtEl>
                                          <p:spTgt spid="79884"/>
                                        </p:tgtEl>
                                        <p:attrNameLst>
                                          <p:attrName>ppt_w</p:attrName>
                                        </p:attrNameLst>
                                      </p:cBhvr>
                                      <p:tavLst>
                                        <p:tav tm="0">
                                          <p:val>
                                            <p:fltVal val="0"/>
                                          </p:val>
                                        </p:tav>
                                        <p:tav tm="100000">
                                          <p:val>
                                            <p:strVal val="#ppt_w"/>
                                          </p:val>
                                        </p:tav>
                                      </p:tavLst>
                                    </p:anim>
                                    <p:anim calcmode="lin" valueType="num">
                                      <p:cBhvr>
                                        <p:cTn id="8" dur="1000" fill="hold"/>
                                        <p:tgtEl>
                                          <p:spTgt spid="79884"/>
                                        </p:tgtEl>
                                        <p:attrNameLst>
                                          <p:attrName>ppt_h</p:attrName>
                                        </p:attrNameLst>
                                      </p:cBhvr>
                                      <p:tavLst>
                                        <p:tav tm="0">
                                          <p:val>
                                            <p:fltVal val="0"/>
                                          </p:val>
                                        </p:tav>
                                        <p:tav tm="100000">
                                          <p:val>
                                            <p:strVal val="#ppt_h"/>
                                          </p:val>
                                        </p:tav>
                                      </p:tavLst>
                                    </p:anim>
                                    <p:anim calcmode="lin" valueType="num">
                                      <p:cBhvr>
                                        <p:cTn id="9" dur="1000" fill="hold"/>
                                        <p:tgtEl>
                                          <p:spTgt spid="79884"/>
                                        </p:tgtEl>
                                        <p:attrNameLst>
                                          <p:attrName>style.rotation</p:attrName>
                                        </p:attrNameLst>
                                      </p:cBhvr>
                                      <p:tavLst>
                                        <p:tav tm="0">
                                          <p:val>
                                            <p:fltVal val="90"/>
                                          </p:val>
                                        </p:tav>
                                        <p:tav tm="100000">
                                          <p:val>
                                            <p:fltVal val="0"/>
                                          </p:val>
                                        </p:tav>
                                      </p:tavLst>
                                    </p:anim>
                                    <p:animEffect transition="in" filter="fade">
                                      <p:cBhvr>
                                        <p:cTn id="10" dur="1000"/>
                                        <p:tgtEl>
                                          <p:spTgt spid="79884"/>
                                        </p:tgtEl>
                                      </p:cBhvr>
                                    </p:animEffect>
                                  </p:childTnLst>
                                </p:cTn>
                              </p:par>
                              <p:par>
                                <p:cTn id="11" presetID="31" presetClass="entr" presetSubtype="0" fill="hold" nodeType="withEffect">
                                  <p:stCondLst>
                                    <p:cond delay="0"/>
                                  </p:stCondLst>
                                  <p:iterate type="lt">
                                    <p:tmPct val="5000"/>
                                  </p:iterate>
                                  <p:childTnLst>
                                    <p:set>
                                      <p:cBhvr>
                                        <p:cTn id="12" dur="1" fill="hold">
                                          <p:stCondLst>
                                            <p:cond delay="0"/>
                                          </p:stCondLst>
                                        </p:cTn>
                                        <p:tgtEl>
                                          <p:spTgt spid="79888"/>
                                        </p:tgtEl>
                                        <p:attrNameLst>
                                          <p:attrName>style.visibility</p:attrName>
                                        </p:attrNameLst>
                                      </p:cBhvr>
                                      <p:to>
                                        <p:strVal val="visible"/>
                                      </p:to>
                                    </p:set>
                                    <p:anim calcmode="lin" valueType="num">
                                      <p:cBhvr>
                                        <p:cTn id="13" dur="1000" fill="hold"/>
                                        <p:tgtEl>
                                          <p:spTgt spid="79888"/>
                                        </p:tgtEl>
                                        <p:attrNameLst>
                                          <p:attrName>ppt_w</p:attrName>
                                        </p:attrNameLst>
                                      </p:cBhvr>
                                      <p:tavLst>
                                        <p:tav tm="0">
                                          <p:val>
                                            <p:fltVal val="0"/>
                                          </p:val>
                                        </p:tav>
                                        <p:tav tm="100000">
                                          <p:val>
                                            <p:strVal val="#ppt_w"/>
                                          </p:val>
                                        </p:tav>
                                      </p:tavLst>
                                    </p:anim>
                                    <p:anim calcmode="lin" valueType="num">
                                      <p:cBhvr>
                                        <p:cTn id="14" dur="1000" fill="hold"/>
                                        <p:tgtEl>
                                          <p:spTgt spid="79888"/>
                                        </p:tgtEl>
                                        <p:attrNameLst>
                                          <p:attrName>ppt_h</p:attrName>
                                        </p:attrNameLst>
                                      </p:cBhvr>
                                      <p:tavLst>
                                        <p:tav tm="0">
                                          <p:val>
                                            <p:fltVal val="0"/>
                                          </p:val>
                                        </p:tav>
                                        <p:tav tm="100000">
                                          <p:val>
                                            <p:strVal val="#ppt_h"/>
                                          </p:val>
                                        </p:tav>
                                      </p:tavLst>
                                    </p:anim>
                                    <p:anim calcmode="lin" valueType="num">
                                      <p:cBhvr>
                                        <p:cTn id="15" dur="1000" fill="hold"/>
                                        <p:tgtEl>
                                          <p:spTgt spid="79888"/>
                                        </p:tgtEl>
                                        <p:attrNameLst>
                                          <p:attrName>style.rotation</p:attrName>
                                        </p:attrNameLst>
                                      </p:cBhvr>
                                      <p:tavLst>
                                        <p:tav tm="0">
                                          <p:val>
                                            <p:fltVal val="90"/>
                                          </p:val>
                                        </p:tav>
                                        <p:tav tm="100000">
                                          <p:val>
                                            <p:fltVal val="0"/>
                                          </p:val>
                                        </p:tav>
                                      </p:tavLst>
                                    </p:anim>
                                    <p:animEffect transition="in" filter="fade">
                                      <p:cBhvr>
                                        <p:cTn id="16" dur="1000"/>
                                        <p:tgtEl>
                                          <p:spTgt spid="79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3"/>
          <p:cNvSpPr>
            <a:spLocks noGrp="1"/>
          </p:cNvSpPr>
          <p:nvPr>
            <p:ph type="dt" sz="half" idx="12"/>
          </p:nvPr>
        </p:nvSpPr>
        <p:spPr/>
        <p:txBody>
          <a:bodyPr/>
          <a:lstStyle/>
          <a:p>
            <a:pPr>
              <a:defRPr/>
            </a:pPr>
            <a:fld id="{802C7906-166D-4C83-AF2B-7C7C976CF07A}" type="datetime1">
              <a:rPr lang="en-US"/>
              <a:pPr>
                <a:defRPr/>
              </a:pPr>
              <a:t>9/26/2011</a:t>
            </a:fld>
            <a:endParaRPr lang="en-US"/>
          </a:p>
        </p:txBody>
      </p:sp>
      <p:sp>
        <p:nvSpPr>
          <p:cNvPr id="50178" name="Rectangle 2"/>
          <p:cNvSpPr>
            <a:spLocks noGrp="1"/>
          </p:cNvSpPr>
          <p:nvPr>
            <p:ph type="title" idx="4294967295"/>
          </p:nvPr>
        </p:nvSpPr>
        <p:spPr bwMode="auto"/>
        <p:txBody>
          <a:bodyPr wrap="square" numCol="1" anchorCtr="0" compatLnSpc="1">
            <a:prstTxWarp prst="textNoShape">
              <a:avLst/>
            </a:prstTxWarp>
          </a:bodyPr>
          <a:lstStyle/>
          <a:p>
            <a:pPr>
              <a:defRPr/>
            </a:pPr>
            <a:r>
              <a:rPr lang="en-US" smtClean="0"/>
              <a:t>Transfer</a:t>
            </a:r>
          </a:p>
        </p:txBody>
      </p:sp>
      <p:sp>
        <p:nvSpPr>
          <p:cNvPr id="50179" name="Rectangle 3"/>
          <p:cNvSpPr>
            <a:spLocks noGrp="1"/>
          </p:cNvSpPr>
          <p:nvPr>
            <p:ph type="body" idx="4294967295"/>
          </p:nvPr>
        </p:nvSpPr>
        <p:spPr/>
        <p:txBody>
          <a:bodyPr/>
          <a:lstStyle/>
          <a:p>
            <a:pPr eaLnBrk="1" hangingPunct="1">
              <a:defRPr/>
            </a:pPr>
            <a:r>
              <a:rPr lang="en-US" b="1" smtClean="0">
                <a:solidFill>
                  <a:srgbClr val="00FFCC"/>
                </a:solidFill>
                <a:effectLst>
                  <a:outerShdw blurRad="38100" dist="38100" dir="2700000" algn="tl">
                    <a:srgbClr val="C0C0C0"/>
                  </a:outerShdw>
                </a:effectLst>
              </a:rPr>
              <a:t>Benefits:</a:t>
            </a:r>
          </a:p>
          <a:p>
            <a:pPr lvl="1" eaLnBrk="1" hangingPunct="1">
              <a:buFont typeface="Wingdings" pitchFamily="2" charset="2"/>
              <a:buChar char="Ø"/>
              <a:defRPr/>
            </a:pPr>
            <a:r>
              <a:rPr lang="en-US" sz="2100" smtClean="0">
                <a:effectLst>
                  <a:outerShdw blurRad="38100" dist="38100" dir="2700000" algn="tl">
                    <a:srgbClr val="C0C0C0"/>
                  </a:outerShdw>
                </a:effectLst>
              </a:rPr>
              <a:t>Complete the same course requirements as freshmen and sophomores at a university</a:t>
            </a:r>
          </a:p>
          <a:p>
            <a:pPr lvl="1" eaLnBrk="1" hangingPunct="1">
              <a:buFont typeface="Wingdings" pitchFamily="2" charset="2"/>
              <a:buChar char="Ø"/>
              <a:defRPr/>
            </a:pPr>
            <a:r>
              <a:rPr lang="en-US" sz="2100" smtClean="0">
                <a:effectLst>
                  <a:outerShdw blurRad="38100" dist="38100" dir="2700000" algn="tl">
                    <a:srgbClr val="C0C0C0"/>
                  </a:outerShdw>
                </a:effectLst>
              </a:rPr>
              <a:t>Receive upper division priority admission at  all CSU &amp; UC campuses </a:t>
            </a:r>
          </a:p>
          <a:p>
            <a:pPr lvl="1" eaLnBrk="1" hangingPunct="1">
              <a:buFont typeface="Wingdings" pitchFamily="2" charset="2"/>
              <a:buChar char="Ø"/>
              <a:defRPr/>
            </a:pPr>
            <a:r>
              <a:rPr lang="en-US" sz="2100" smtClean="0">
                <a:effectLst>
                  <a:outerShdw blurRad="38100" dist="38100" dir="2700000" algn="tl">
                    <a:srgbClr val="C0C0C0"/>
                  </a:outerShdw>
                </a:effectLst>
              </a:rPr>
              <a:t>Receive higher admission rates than most freshman applicants at CSU &amp; UC campuses</a:t>
            </a:r>
          </a:p>
        </p:txBody>
      </p:sp>
      <p:pic>
        <p:nvPicPr>
          <p:cNvPr id="98308" name="Picture 5" descr="California Golden Bears">
            <a:hlinkClick r:id="rId2"/>
          </p:cNvPr>
          <p:cNvPicPr>
            <a:picLocks noChangeAspect="1" noChangeArrowheads="1"/>
          </p:cNvPicPr>
          <p:nvPr/>
        </p:nvPicPr>
        <p:blipFill>
          <a:blip r:embed="rId3"/>
          <a:srcRect/>
          <a:stretch>
            <a:fillRect/>
          </a:stretch>
        </p:blipFill>
        <p:spPr bwMode="auto">
          <a:xfrm>
            <a:off x="381000" y="4800600"/>
            <a:ext cx="1143000" cy="857250"/>
          </a:xfrm>
          <a:prstGeom prst="rect">
            <a:avLst/>
          </a:prstGeom>
          <a:noFill/>
          <a:ln w="9525">
            <a:noFill/>
            <a:miter lim="800000"/>
            <a:headEnd/>
            <a:tailEnd/>
          </a:ln>
        </p:spPr>
      </p:pic>
      <p:pic>
        <p:nvPicPr>
          <p:cNvPr id="98309" name="Picture 7" descr="UCLA Bruins">
            <a:hlinkClick r:id="rId4"/>
          </p:cNvPr>
          <p:cNvPicPr>
            <a:picLocks noChangeAspect="1" noChangeArrowheads="1"/>
          </p:cNvPicPr>
          <p:nvPr/>
        </p:nvPicPr>
        <p:blipFill>
          <a:blip r:embed="rId5"/>
          <a:srcRect/>
          <a:stretch>
            <a:fillRect/>
          </a:stretch>
        </p:blipFill>
        <p:spPr bwMode="auto">
          <a:xfrm>
            <a:off x="1676400" y="4800600"/>
            <a:ext cx="1143000" cy="857250"/>
          </a:xfrm>
          <a:prstGeom prst="rect">
            <a:avLst/>
          </a:prstGeom>
          <a:noFill/>
          <a:ln w="9525">
            <a:noFill/>
            <a:miter lim="800000"/>
            <a:headEnd/>
            <a:tailEnd/>
          </a:ln>
        </p:spPr>
      </p:pic>
      <p:pic>
        <p:nvPicPr>
          <p:cNvPr id="98310" name="Picture 9" descr="San Jose State Spartans">
            <a:hlinkClick r:id="rId6"/>
          </p:cNvPr>
          <p:cNvPicPr>
            <a:picLocks noChangeAspect="1" noChangeArrowheads="1"/>
          </p:cNvPicPr>
          <p:nvPr/>
        </p:nvPicPr>
        <p:blipFill>
          <a:blip r:embed="rId7"/>
          <a:srcRect/>
          <a:stretch>
            <a:fillRect/>
          </a:stretch>
        </p:blipFill>
        <p:spPr bwMode="auto">
          <a:xfrm>
            <a:off x="3657600" y="762000"/>
            <a:ext cx="1143000" cy="857250"/>
          </a:xfrm>
          <a:prstGeom prst="rect">
            <a:avLst/>
          </a:prstGeom>
          <a:noFill/>
          <a:ln w="9525">
            <a:noFill/>
            <a:miter lim="800000"/>
            <a:headEnd/>
            <a:tailEnd/>
          </a:ln>
        </p:spPr>
      </p:pic>
      <p:pic>
        <p:nvPicPr>
          <p:cNvPr id="98311" name="Picture 19" descr="Cal Poly Mustangs">
            <a:hlinkClick r:id="rId8"/>
          </p:cNvPr>
          <p:cNvPicPr>
            <a:picLocks noChangeAspect="1" noChangeArrowheads="1"/>
          </p:cNvPicPr>
          <p:nvPr/>
        </p:nvPicPr>
        <p:blipFill>
          <a:blip r:embed="rId9"/>
          <a:srcRect/>
          <a:stretch>
            <a:fillRect/>
          </a:stretch>
        </p:blipFill>
        <p:spPr bwMode="auto">
          <a:xfrm>
            <a:off x="5181600" y="762000"/>
            <a:ext cx="1219200" cy="914400"/>
          </a:xfrm>
          <a:prstGeom prst="rect">
            <a:avLst/>
          </a:prstGeom>
          <a:noFill/>
          <a:ln w="9525">
            <a:noFill/>
            <a:miter lim="800000"/>
            <a:headEnd/>
            <a:tailEnd/>
          </a:ln>
        </p:spPr>
      </p:pic>
      <p:pic>
        <p:nvPicPr>
          <p:cNvPr id="98312" name="Picture 11" descr="San Francisco Dons">
            <a:hlinkClick r:id="rId10"/>
          </p:cNvPr>
          <p:cNvPicPr>
            <a:picLocks noChangeAspect="1" noChangeArrowheads="1"/>
          </p:cNvPicPr>
          <p:nvPr/>
        </p:nvPicPr>
        <p:blipFill>
          <a:blip r:embed="rId11"/>
          <a:srcRect/>
          <a:stretch>
            <a:fillRect/>
          </a:stretch>
        </p:blipFill>
        <p:spPr bwMode="auto">
          <a:xfrm>
            <a:off x="3048000" y="4724400"/>
            <a:ext cx="1295400" cy="971550"/>
          </a:xfrm>
          <a:prstGeom prst="rect">
            <a:avLst/>
          </a:prstGeom>
          <a:noFill/>
          <a:ln w="9525">
            <a:noFill/>
            <a:miter lim="800000"/>
            <a:headEnd/>
            <a:tailEnd/>
          </a:ln>
        </p:spPr>
      </p:pic>
      <p:pic>
        <p:nvPicPr>
          <p:cNvPr id="98313" name="Picture 17" descr="UC-Irvine Anteaters">
            <a:hlinkClick r:id="rId12"/>
          </p:cNvPr>
          <p:cNvPicPr>
            <a:picLocks noChangeAspect="1" noChangeArrowheads="1"/>
          </p:cNvPicPr>
          <p:nvPr/>
        </p:nvPicPr>
        <p:blipFill>
          <a:blip r:embed="rId13"/>
          <a:srcRect/>
          <a:stretch>
            <a:fillRect/>
          </a:stretch>
        </p:blipFill>
        <p:spPr bwMode="auto">
          <a:xfrm>
            <a:off x="4572000" y="4724400"/>
            <a:ext cx="1219200" cy="914400"/>
          </a:xfrm>
          <a:prstGeom prst="rect">
            <a:avLst/>
          </a:prstGeom>
          <a:noFill/>
          <a:ln w="9525">
            <a:noFill/>
            <a:miter lim="800000"/>
            <a:headEnd/>
            <a:tailEnd/>
          </a:ln>
        </p:spPr>
      </p:pic>
      <p:pic>
        <p:nvPicPr>
          <p:cNvPr id="98314" name="Picture 32" descr="sfsu">
            <a:hlinkClick r:id="rId14"/>
          </p:cNvPr>
          <p:cNvPicPr>
            <a:picLocks noChangeAspect="1" noChangeArrowheads="1"/>
          </p:cNvPicPr>
          <p:nvPr/>
        </p:nvPicPr>
        <p:blipFill>
          <a:blip r:embed="rId15"/>
          <a:srcRect/>
          <a:stretch>
            <a:fillRect/>
          </a:stretch>
        </p:blipFill>
        <p:spPr bwMode="auto">
          <a:xfrm>
            <a:off x="5943600" y="4648200"/>
            <a:ext cx="1333500" cy="865188"/>
          </a:xfrm>
          <a:prstGeom prst="rect">
            <a:avLst/>
          </a:prstGeom>
          <a:noFill/>
          <a:ln w="9525">
            <a:noFill/>
            <a:miter lim="800000"/>
            <a:headEnd/>
            <a:tailEnd/>
          </a:ln>
        </p:spPr>
      </p:pic>
      <p:pic>
        <p:nvPicPr>
          <p:cNvPr id="98315" name="Picture 21" descr="Stanford Cardinal">
            <a:hlinkClick r:id="rId16"/>
          </p:cNvPr>
          <p:cNvPicPr>
            <a:picLocks noChangeAspect="1" noChangeArrowheads="1"/>
          </p:cNvPicPr>
          <p:nvPr/>
        </p:nvPicPr>
        <p:blipFill>
          <a:blip r:embed="rId17"/>
          <a:srcRect/>
          <a:stretch>
            <a:fillRect/>
          </a:stretch>
        </p:blipFill>
        <p:spPr bwMode="auto">
          <a:xfrm>
            <a:off x="914400" y="5715000"/>
            <a:ext cx="1219200" cy="914400"/>
          </a:xfrm>
          <a:prstGeom prst="rect">
            <a:avLst/>
          </a:prstGeom>
          <a:noFill/>
          <a:ln w="9525">
            <a:noFill/>
            <a:miter lim="800000"/>
            <a:headEnd/>
            <a:tailEnd/>
          </a:ln>
        </p:spPr>
      </p:pic>
      <p:pic>
        <p:nvPicPr>
          <p:cNvPr id="98316" name="Picture 15" descr="UC-Santa Barbara Gauchos">
            <a:hlinkClick r:id="rId18"/>
          </p:cNvPr>
          <p:cNvPicPr>
            <a:picLocks noChangeAspect="1" noChangeArrowheads="1"/>
          </p:cNvPicPr>
          <p:nvPr/>
        </p:nvPicPr>
        <p:blipFill>
          <a:blip r:embed="rId19"/>
          <a:srcRect/>
          <a:stretch>
            <a:fillRect/>
          </a:stretch>
        </p:blipFill>
        <p:spPr bwMode="auto">
          <a:xfrm>
            <a:off x="2514600" y="5715000"/>
            <a:ext cx="1219200" cy="914400"/>
          </a:xfrm>
          <a:prstGeom prst="rect">
            <a:avLst/>
          </a:prstGeom>
          <a:noFill/>
          <a:ln w="9525">
            <a:noFill/>
            <a:miter lim="800000"/>
            <a:headEnd/>
            <a:tailEnd/>
          </a:ln>
        </p:spPr>
      </p:pic>
      <p:pic>
        <p:nvPicPr>
          <p:cNvPr id="98317" name="Picture 23" descr="Saint Mary's Gaels">
            <a:hlinkClick r:id="rId20"/>
          </p:cNvPr>
          <p:cNvPicPr>
            <a:picLocks noChangeAspect="1" noChangeArrowheads="1"/>
          </p:cNvPicPr>
          <p:nvPr/>
        </p:nvPicPr>
        <p:blipFill>
          <a:blip r:embed="rId21"/>
          <a:srcRect/>
          <a:stretch>
            <a:fillRect/>
          </a:stretch>
        </p:blipFill>
        <p:spPr bwMode="auto">
          <a:xfrm>
            <a:off x="4038600" y="5715000"/>
            <a:ext cx="1219200" cy="914400"/>
          </a:xfrm>
          <a:prstGeom prst="rect">
            <a:avLst/>
          </a:prstGeom>
          <a:noFill/>
          <a:ln w="9525">
            <a:noFill/>
            <a:miter lim="800000"/>
            <a:headEnd/>
            <a:tailEnd/>
          </a:ln>
        </p:spPr>
      </p:pic>
      <p:pic>
        <p:nvPicPr>
          <p:cNvPr id="98318" name="Picture 35" descr="USC Trojans">
            <a:hlinkClick r:id="rId22"/>
          </p:cNvPr>
          <p:cNvPicPr>
            <a:picLocks noChangeAspect="1" noChangeArrowheads="1"/>
          </p:cNvPicPr>
          <p:nvPr/>
        </p:nvPicPr>
        <p:blipFill>
          <a:blip r:embed="rId23"/>
          <a:srcRect/>
          <a:stretch>
            <a:fillRect/>
          </a:stretch>
        </p:blipFill>
        <p:spPr bwMode="auto">
          <a:xfrm>
            <a:off x="6019800" y="5638800"/>
            <a:ext cx="1295400" cy="9715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ate Placeholder 6"/>
          <p:cNvSpPr>
            <a:spLocks noGrp="1"/>
          </p:cNvSpPr>
          <p:nvPr>
            <p:ph type="dt" sz="half" idx="12"/>
          </p:nvPr>
        </p:nvSpPr>
        <p:spPr/>
        <p:txBody>
          <a:bodyPr/>
          <a:lstStyle/>
          <a:p>
            <a:pPr>
              <a:defRPr/>
            </a:pPr>
            <a:fld id="{52607679-C2E6-44C2-BE8D-79947071F70C}" type="datetime1">
              <a:rPr lang="en-US"/>
              <a:pPr>
                <a:defRPr/>
              </a:pPr>
              <a:t>9/26/2011</a:t>
            </a:fld>
            <a:endParaRPr lang="en-US"/>
          </a:p>
        </p:txBody>
      </p:sp>
      <p:sp>
        <p:nvSpPr>
          <p:cNvPr id="121858" name="Rectangle 2"/>
          <p:cNvSpPr>
            <a:spLocks noGrp="1"/>
          </p:cNvSpPr>
          <p:nvPr>
            <p:ph type="title"/>
          </p:nvPr>
        </p:nvSpPr>
        <p:spPr bwMode="auto">
          <a:noFill/>
        </p:spPr>
        <p:txBody>
          <a:bodyPr wrap="square" numCol="1" anchorCtr="0" compatLnSpc="1">
            <a:prstTxWarp prst="textNoShape">
              <a:avLst/>
            </a:prstTxWarp>
          </a:bodyPr>
          <a:lstStyle/>
          <a:p>
            <a:r>
              <a:rPr lang="en-US" smtClean="0"/>
              <a:t>Summary of Deadlines: </a:t>
            </a:r>
          </a:p>
        </p:txBody>
      </p:sp>
      <p:graphicFrame>
        <p:nvGraphicFramePr>
          <p:cNvPr id="121971" name="Group 115"/>
          <p:cNvGraphicFramePr>
            <a:graphicFrameLocks noGrp="1"/>
          </p:cNvGraphicFramePr>
          <p:nvPr>
            <p:ph sz="half" idx="2"/>
          </p:nvPr>
        </p:nvGraphicFramePr>
        <p:xfrm>
          <a:off x="228600" y="1600200"/>
          <a:ext cx="7924800" cy="4795838"/>
        </p:xfrm>
        <a:graphic>
          <a:graphicData uri="http://schemas.openxmlformats.org/drawingml/2006/table">
            <a:tbl>
              <a:tblPr/>
              <a:tblGrid>
                <a:gridCol w="1922463"/>
                <a:gridCol w="1608137"/>
                <a:gridCol w="1574800"/>
                <a:gridCol w="2819400"/>
              </a:tblGrid>
              <a:tr h="960438">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400" b="1" i="0" u="none" strike="noStrike" cap="none" normalizeH="0" baseline="0" smtClean="0">
                          <a:ln>
                            <a:noFill/>
                          </a:ln>
                          <a:solidFill>
                            <a:schemeClr val="tx1"/>
                          </a:solidFill>
                          <a:effectLst/>
                          <a:latin typeface="Calibri" pitchFamily="34" charset="0"/>
                        </a:rPr>
                        <a:t>COLLEGE SYSTEM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Application Available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Application Deadline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Websites: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4563">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400" b="0" i="0" u="none" strike="noStrike" cap="none" normalizeH="0" baseline="0" smtClean="0">
                          <a:ln>
                            <a:noFill/>
                          </a:ln>
                          <a:solidFill>
                            <a:schemeClr val="hlink"/>
                          </a:solidFill>
                          <a:effectLst/>
                          <a:latin typeface="Calibri" pitchFamily="34" charset="0"/>
                        </a:rPr>
                        <a:t>University of California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Oct.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Wed, NOV. 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1800" b="1" i="0" u="none" strike="noStrike" cap="none" normalizeH="0" baseline="0" smtClean="0">
                          <a:ln>
                            <a:noFill/>
                          </a:ln>
                          <a:solidFill>
                            <a:schemeClr val="tx1"/>
                          </a:solidFill>
                          <a:effectLst/>
                          <a:latin typeface="Calibri" pitchFamily="34" charset="0"/>
                        </a:rPr>
                        <a:t>universityofcalifornia.edu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8850">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400" b="0" i="0" u="none" strike="noStrike" cap="none" normalizeH="0" baseline="0" smtClean="0">
                          <a:ln>
                            <a:noFill/>
                          </a:ln>
                          <a:solidFill>
                            <a:schemeClr val="hlink"/>
                          </a:solidFill>
                          <a:effectLst/>
                          <a:latin typeface="Calibri" pitchFamily="34" charset="0"/>
                        </a:rPr>
                        <a:t>California State University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Oct.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Wed, NOV. 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1" i="0" u="none" strike="noStrike" cap="none" normalizeH="0" baseline="0" smtClean="0">
                          <a:ln>
                            <a:noFill/>
                          </a:ln>
                          <a:solidFill>
                            <a:schemeClr val="tx1"/>
                          </a:solidFill>
                          <a:effectLst/>
                          <a:latin typeface="Calibri" pitchFamily="34" charset="0"/>
                        </a:rPr>
                        <a:t>csumentor.edu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7063">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400" b="0" i="0" u="none" strike="noStrike" cap="none" normalizeH="0" baseline="0" smtClean="0">
                          <a:ln>
                            <a:noFill/>
                          </a:ln>
                          <a:solidFill>
                            <a:schemeClr val="hlink"/>
                          </a:solidFill>
                          <a:effectLst/>
                          <a:latin typeface="Calibri" pitchFamily="34" charset="0"/>
                        </a:rPr>
                        <a:t>Private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LIVE! Now </a:t>
                      </a:r>
                      <a:r>
                        <a:rPr kumimoji="0" lang="en-US" sz="2000" b="0" i="0" u="none" strike="noStrike" cap="none" normalizeH="0" baseline="0" smtClean="0">
                          <a:ln>
                            <a:noFill/>
                          </a:ln>
                          <a:solidFill>
                            <a:schemeClr val="tx1"/>
                          </a:solidFill>
                          <a:effectLst/>
                          <a:latin typeface="Calibri" pitchFamily="34" charset="0"/>
                          <a:sym typeface="Wingdings" pitchFamily="2" charset="2"/>
                        </a:rPr>
                        <a:t></a:t>
                      </a:r>
                      <a:endParaRPr kumimoji="0" lang="en-US" sz="20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Varies: Dec/Jan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1" i="0" u="none" strike="noStrike" cap="none" normalizeH="0" baseline="0" smtClean="0">
                          <a:ln>
                            <a:noFill/>
                          </a:ln>
                          <a:solidFill>
                            <a:schemeClr val="tx1"/>
                          </a:solidFill>
                          <a:effectLst/>
                          <a:latin typeface="Calibri" pitchFamily="34" charset="0"/>
                        </a:rPr>
                        <a:t>commonapp.org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60438">
                <a:tc>
                  <a:txBody>
                    <a:bodyPr/>
                    <a:lstStyle/>
                    <a:p>
                      <a:pPr marL="114300" marR="0" lvl="0" indent="0" algn="ctr"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400" b="0" i="0" u="none" strike="noStrike" cap="none" normalizeH="0" baseline="0" smtClean="0">
                          <a:ln>
                            <a:noFill/>
                          </a:ln>
                          <a:solidFill>
                            <a:schemeClr val="hlink"/>
                          </a:solidFill>
                          <a:effectLst/>
                          <a:latin typeface="Calibri" pitchFamily="34" charset="0"/>
                        </a:rPr>
                        <a:t>Community College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Around Feb/March 2012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Submit ASAP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0" algn="l" defTabSz="914400" rtl="0" eaLnBrk="0" fontAlgn="base" latinLnBrk="0" hangingPunct="0">
                        <a:lnSpc>
                          <a:spcPct val="100000"/>
                        </a:lnSpc>
                        <a:spcBef>
                          <a:spcPct val="20000"/>
                        </a:spcBef>
                        <a:spcAft>
                          <a:spcPct val="0"/>
                        </a:spcAft>
                        <a:buClr>
                          <a:schemeClr val="accent1"/>
                        </a:buClr>
                        <a:buSzTx/>
                        <a:buFont typeface="Arial" charset="0"/>
                        <a:buNone/>
                        <a:tabLst/>
                      </a:pPr>
                      <a:r>
                        <a:rPr kumimoji="0" lang="en-US" sz="2000" b="1" i="0" u="none" strike="noStrike" cap="none" normalizeH="0" baseline="0" smtClean="0">
                          <a:ln>
                            <a:noFill/>
                          </a:ln>
                          <a:solidFill>
                            <a:schemeClr val="tx1"/>
                          </a:solidFill>
                          <a:effectLst/>
                          <a:latin typeface="Calibri" pitchFamily="34" charset="0"/>
                        </a:rPr>
                        <a:t>cccapply.org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6AE7642D-828A-4139-BFB9-587CB70944C0}" type="datetime1">
              <a:rPr lang="en-US"/>
              <a:pPr>
                <a:defRPr/>
              </a:pPr>
              <a:t>9/26/2011</a:t>
            </a:fld>
            <a:endParaRPr lang="en-US"/>
          </a:p>
        </p:txBody>
      </p:sp>
      <p:sp>
        <p:nvSpPr>
          <p:cNvPr id="51202" name="Rectangle 2"/>
          <p:cNvSpPr>
            <a:spLocks noGrp="1"/>
          </p:cNvSpPr>
          <p:nvPr>
            <p:ph type="title" idx="4294967295"/>
          </p:nvPr>
        </p:nvSpPr>
        <p:spPr bwMode="auto"/>
        <p:txBody>
          <a:bodyPr wrap="square" numCol="1" anchorCtr="0" compatLnSpc="1">
            <a:prstTxWarp prst="textNoShape">
              <a:avLst/>
            </a:prstTxWarp>
          </a:bodyPr>
          <a:lstStyle/>
          <a:p>
            <a:pPr algn="ctr">
              <a:defRPr/>
            </a:pPr>
            <a:r>
              <a:rPr lang="en-US" sz="3600" b="1" smtClean="0">
                <a:solidFill>
                  <a:srgbClr val="053F4B"/>
                </a:solidFill>
                <a:effectLst>
                  <a:outerShdw blurRad="38100" dist="38100" dir="2700000" algn="tl">
                    <a:srgbClr val="C0C0C0"/>
                  </a:outerShdw>
                </a:effectLst>
                <a:latin typeface="Garamond" pitchFamily="18" charset="0"/>
              </a:rPr>
              <a:t>Strong Priority is Given to Transfers from the California Community Colleges</a:t>
            </a:r>
          </a:p>
        </p:txBody>
      </p:sp>
      <p:graphicFrame>
        <p:nvGraphicFramePr>
          <p:cNvPr id="99331" name="Content Placeholder 5"/>
          <p:cNvGraphicFramePr>
            <a:graphicFrameLocks noGrp="1"/>
          </p:cNvGraphicFramePr>
          <p:nvPr>
            <p:ph idx="4294967295"/>
          </p:nvPr>
        </p:nvGraphicFramePr>
        <p:xfrm>
          <a:off x="457200" y="1885950"/>
          <a:ext cx="7620000" cy="4227513"/>
        </p:xfrm>
        <a:graphic>
          <a:graphicData uri="http://schemas.openxmlformats.org/presentationml/2006/ole">
            <p:oleObj spid="_x0000_s99331" name="Chart" r:id="rId3" imgW="8343967" imgH="4629285" progId="Excel.Chart.8">
              <p:embed/>
            </p:oleObj>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18740F9D-7D7A-4A15-93B9-7A41D5A62796}" type="datetime1">
              <a:rPr lang="en-US"/>
              <a:pPr>
                <a:defRPr/>
              </a:pPr>
              <a:t>9/26/2011</a:t>
            </a:fld>
            <a:endParaRPr lang="en-US"/>
          </a:p>
        </p:txBody>
      </p:sp>
      <p:sp>
        <p:nvSpPr>
          <p:cNvPr id="53270" name="Rectangle 22"/>
          <p:cNvSpPr>
            <a:spLocks noGrp="1"/>
          </p:cNvSpPr>
          <p:nvPr>
            <p:ph type="title" idx="4294967295"/>
          </p:nvPr>
        </p:nvSpPr>
        <p:spPr bwMode="auto"/>
        <p:txBody>
          <a:bodyPr wrap="square" numCol="1" anchorCtr="0" compatLnSpc="1">
            <a:prstTxWarp prst="textNoShape">
              <a:avLst/>
            </a:prstTxWarp>
          </a:bodyPr>
          <a:lstStyle/>
          <a:p>
            <a:pPr algn="ctr">
              <a:defRPr/>
            </a:pPr>
            <a:r>
              <a:rPr lang="en-US" sz="4200" b="1" smtClean="0">
                <a:effectLst>
                  <a:outerShdw blurRad="38100" dist="38100" dir="2700000" algn="tl">
                    <a:srgbClr val="C0C0C0"/>
                  </a:outerShdw>
                </a:effectLst>
                <a:latin typeface="Garamond" pitchFamily="18" charset="0"/>
              </a:rPr>
              <a:t/>
            </a:r>
            <a:br>
              <a:rPr lang="en-US" sz="4200" b="1" smtClean="0">
                <a:effectLst>
                  <a:outerShdw blurRad="38100" dist="38100" dir="2700000" algn="tl">
                    <a:srgbClr val="C0C0C0"/>
                  </a:outerShdw>
                </a:effectLst>
                <a:latin typeface="Garamond" pitchFamily="18" charset="0"/>
              </a:rPr>
            </a:br>
            <a:r>
              <a:rPr lang="en-US" sz="4200" b="1" smtClean="0">
                <a:solidFill>
                  <a:srgbClr val="053F4B"/>
                </a:solidFill>
                <a:effectLst>
                  <a:outerShdw blurRad="38100" dist="38100" dir="2700000" algn="tl">
                    <a:srgbClr val="C0C0C0"/>
                  </a:outerShdw>
                </a:effectLst>
                <a:latin typeface="Garamond" pitchFamily="18" charset="0"/>
              </a:rPr>
              <a:t>UC Student Retention &amp; </a:t>
            </a:r>
            <a:br>
              <a:rPr lang="en-US" sz="4200" b="1" smtClean="0">
                <a:solidFill>
                  <a:srgbClr val="053F4B"/>
                </a:solidFill>
                <a:effectLst>
                  <a:outerShdw blurRad="38100" dist="38100" dir="2700000" algn="tl">
                    <a:srgbClr val="C0C0C0"/>
                  </a:outerShdw>
                </a:effectLst>
                <a:latin typeface="Garamond" pitchFamily="18" charset="0"/>
              </a:rPr>
            </a:br>
            <a:r>
              <a:rPr lang="en-US" sz="4200" b="1" smtClean="0">
                <a:solidFill>
                  <a:srgbClr val="053F4B"/>
                </a:solidFill>
                <a:effectLst>
                  <a:outerShdw blurRad="38100" dist="38100" dir="2700000" algn="tl">
                    <a:srgbClr val="C0C0C0"/>
                  </a:outerShdw>
                </a:effectLst>
                <a:latin typeface="Garamond" pitchFamily="18" charset="0"/>
              </a:rPr>
              <a:t>Graduation Rates</a:t>
            </a:r>
          </a:p>
        </p:txBody>
      </p:sp>
      <p:graphicFrame>
        <p:nvGraphicFramePr>
          <p:cNvPr id="122904" name="Group 24"/>
          <p:cNvGraphicFramePr>
            <a:graphicFrameLocks noGrp="1"/>
          </p:cNvGraphicFramePr>
          <p:nvPr>
            <p:ph idx="4294967295"/>
          </p:nvPr>
        </p:nvGraphicFramePr>
        <p:xfrm>
          <a:off x="533400" y="1905000"/>
          <a:ext cx="7620000" cy="4800600"/>
        </p:xfrm>
        <a:graphic>
          <a:graphicData uri="http://schemas.openxmlformats.org/drawingml/2006/table">
            <a:tbl>
              <a:tblPr/>
              <a:tblGrid>
                <a:gridCol w="2540000"/>
                <a:gridCol w="2540000"/>
                <a:gridCol w="2540000"/>
              </a:tblGrid>
              <a:tr h="793750">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endParaRPr kumimoji="0" lang="en-US" sz="2100" b="1" i="0" u="none" strike="noStrike" cap="none" normalizeH="0" baseline="0" smtClean="0">
                        <a:ln>
                          <a:noFill/>
                        </a:ln>
                        <a:solidFill>
                          <a:srgbClr val="000514"/>
                        </a:solidFill>
                        <a:effectLst/>
                        <a:latin typeface="Garamond" pitchFamily="18" charset="0"/>
                      </a:endParaRP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r>
                        <a:rPr kumimoji="0" lang="en-US" sz="2100" b="1" i="0" u="none" strike="noStrike" cap="none" normalizeH="0" baseline="0" smtClean="0">
                          <a:ln>
                            <a:noFill/>
                          </a:ln>
                          <a:solidFill>
                            <a:schemeClr val="tx1"/>
                          </a:solidFill>
                          <a:effectLst>
                            <a:outerShdw blurRad="38100" dist="38100" dir="2700000" algn="tl">
                              <a:srgbClr val="C0C0C0"/>
                            </a:outerShdw>
                          </a:effectLst>
                          <a:latin typeface="Garamond" pitchFamily="18" charset="0"/>
                        </a:rPr>
                        <a:t>Freshmen</a:t>
                      </a:r>
                      <a:endParaRPr kumimoji="0" lang="en-US" sz="2100" b="1" i="0" u="none" strike="noStrike" cap="none" normalizeH="0" baseline="0" smtClean="0">
                        <a:ln>
                          <a:noFill/>
                        </a:ln>
                        <a:solidFill>
                          <a:srgbClr val="000514"/>
                        </a:solidFill>
                        <a:effectLst>
                          <a:outerShdw blurRad="38100" dist="38100" dir="2700000" algn="tl">
                            <a:srgbClr val="C0C0C0"/>
                          </a:outerShdw>
                        </a:effectLst>
                        <a:latin typeface="Garamond" pitchFamily="18" charset="0"/>
                      </a:endParaRP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r>
                        <a:rPr kumimoji="0" lang="en-US" sz="2100" b="1" i="0" u="none" strike="noStrike" cap="none" normalizeH="0" baseline="0" smtClean="0">
                          <a:ln>
                            <a:noFill/>
                          </a:ln>
                          <a:solidFill>
                            <a:srgbClr val="FFC000"/>
                          </a:solidFill>
                          <a:effectLst>
                            <a:outerShdw blurRad="38100" dist="38100" dir="2700000" algn="tl">
                              <a:srgbClr val="C0C0C0"/>
                            </a:outerShdw>
                          </a:effectLst>
                          <a:latin typeface="Garamond" pitchFamily="18" charset="0"/>
                        </a:rPr>
                        <a:t>CCC Transfers</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r>
              <a:tr h="2030413">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r>
                        <a:rPr kumimoji="0" lang="en-US" sz="1800" b="0" i="0" u="none" strike="noStrike" cap="none" normalizeH="0" baseline="0" smtClean="0">
                          <a:ln>
                            <a:noFill/>
                          </a:ln>
                          <a:solidFill>
                            <a:schemeClr val="tx1"/>
                          </a:solidFill>
                          <a:effectLst>
                            <a:outerShdw blurRad="38100" dist="38100" dir="2700000" algn="tl">
                              <a:srgbClr val="C0C0C0"/>
                            </a:outerShdw>
                          </a:effectLst>
                          <a:latin typeface="Cambria" pitchFamily="18" charset="0"/>
                        </a:rPr>
                        <a:t>One-Year UC Persistence Rate</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outerShdw blurRad="38100" dist="38100" dir="2700000" algn="tl">
                              <a:srgbClr val="C0C0C0"/>
                            </a:outerShdw>
                          </a:effectLst>
                          <a:latin typeface="Cambria" pitchFamily="18" charset="0"/>
                        </a:rPr>
                        <a:t>92.4%</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rgbClr val="FFC000"/>
                          </a:solidFill>
                          <a:effectLst>
                            <a:outerShdw blurRad="38100" dist="38100" dir="2700000" algn="tl">
                              <a:srgbClr val="C0C0C0"/>
                            </a:outerShdw>
                          </a:effectLst>
                          <a:latin typeface="Cambria" pitchFamily="18" charset="0"/>
                        </a:rPr>
                        <a:t>92.2%</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r>
              <a:tr h="19764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charset="0"/>
                        <a:buNone/>
                        <a:tabLst/>
                      </a:pPr>
                      <a:r>
                        <a:rPr kumimoji="0" lang="en-US" sz="1800" b="0" i="0" u="none" strike="noStrike" cap="none" normalizeH="0" baseline="0" smtClean="0">
                          <a:ln>
                            <a:noFill/>
                          </a:ln>
                          <a:solidFill>
                            <a:schemeClr val="tx1"/>
                          </a:solidFill>
                          <a:effectLst>
                            <a:outerShdw blurRad="38100" dist="38100" dir="2700000" algn="tl">
                              <a:srgbClr val="C0C0C0"/>
                            </a:outerShdw>
                          </a:effectLst>
                          <a:latin typeface="Cambria" pitchFamily="18" charset="0"/>
                        </a:rPr>
                        <a:t>Elapsed Years to Degree</a:t>
                      </a:r>
                    </a:p>
                    <a:p>
                      <a:pPr marL="0" marR="0" lvl="0" indent="0" algn="ctr" defTabSz="914400" rtl="0" eaLnBrk="1" fontAlgn="base" latinLnBrk="0" hangingPunct="1">
                        <a:lnSpc>
                          <a:spcPct val="100000"/>
                        </a:lnSpc>
                        <a:spcBef>
                          <a:spcPct val="20000"/>
                        </a:spcBef>
                        <a:spcAft>
                          <a:spcPct val="0"/>
                        </a:spcAft>
                        <a:buClr>
                          <a:schemeClr val="accent1"/>
                        </a:buClr>
                        <a:buSzTx/>
                        <a:buFont typeface="Arial" charset="0"/>
                        <a:buNone/>
                        <a:tabLst/>
                      </a:pPr>
                      <a:endParaRPr kumimoji="0" lang="en-US" sz="1800" b="0" i="0" u="none" strike="noStrike" cap="none" normalizeH="0" baseline="0" smtClean="0">
                        <a:ln>
                          <a:noFill/>
                        </a:ln>
                        <a:solidFill>
                          <a:schemeClr val="tx1"/>
                        </a:solidFill>
                        <a:effectLst>
                          <a:outerShdw blurRad="38100" dist="38100" dir="2700000" algn="tl">
                            <a:srgbClr val="C0C0C0"/>
                          </a:outerShdw>
                        </a:effectLst>
                        <a:latin typeface="Cambria" pitchFamily="18" charset="0"/>
                      </a:endParaRP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chemeClr val="tx1"/>
                          </a:solidFill>
                          <a:effectLst>
                            <a:outerShdw blurRad="38100" dist="38100" dir="2700000" algn="tl">
                              <a:srgbClr val="C0C0C0"/>
                            </a:outerShdw>
                          </a:effectLst>
                          <a:latin typeface="Cambria" pitchFamily="18" charset="0"/>
                        </a:rPr>
                        <a:t>4.2</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Arial" charset="0"/>
                        <a:buNone/>
                        <a:tabLst/>
                      </a:pPr>
                      <a:r>
                        <a:rPr kumimoji="0" lang="en-US" sz="2000" b="0" i="0" u="none" strike="noStrike" cap="none" normalizeH="0" baseline="0" smtClean="0">
                          <a:ln>
                            <a:noFill/>
                          </a:ln>
                          <a:solidFill>
                            <a:srgbClr val="FFC000"/>
                          </a:solidFill>
                          <a:effectLst>
                            <a:outerShdw blurRad="38100" dist="38100" dir="2700000" algn="tl">
                              <a:srgbClr val="C0C0C0"/>
                            </a:outerShdw>
                          </a:effectLst>
                          <a:latin typeface="Cambria" pitchFamily="18" charset="0"/>
                        </a:rPr>
                        <a:t>2.4</a:t>
                      </a:r>
                    </a:p>
                  </a:txBody>
                  <a:tcPr horzOverflow="overflow">
                    <a:lnL w="12700" cap="flat" cmpd="sng" algn="ctr">
                      <a:solidFill>
                        <a:srgbClr val="DADADA"/>
                      </a:solidFill>
                      <a:prstDash val="solid"/>
                      <a:round/>
                      <a:headEnd type="none" w="med" len="med"/>
                      <a:tailEnd type="none" w="med" len="med"/>
                    </a:lnL>
                    <a:lnR w="12700" cap="flat" cmpd="sng" algn="ctr">
                      <a:solidFill>
                        <a:srgbClr val="DADADA"/>
                      </a:solidFill>
                      <a:prstDash val="solid"/>
                      <a:round/>
                      <a:headEnd type="none" w="med" len="med"/>
                      <a:tailEnd type="none" w="med" len="med"/>
                    </a:lnR>
                    <a:lnT w="12700" cap="flat" cmpd="sng" algn="ctr">
                      <a:solidFill>
                        <a:srgbClr val="DADADA"/>
                      </a:solidFill>
                      <a:prstDash val="solid"/>
                      <a:round/>
                      <a:headEnd type="none" w="med" len="med"/>
                      <a:tailEnd type="none" w="med" len="med"/>
                    </a:lnT>
                    <a:lnB w="12700" cap="flat" cmpd="sng" algn="ctr">
                      <a:solidFill>
                        <a:srgbClr val="DADADA"/>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B3525642-878C-441A-97BF-02307E2B13CB}" type="datetime1">
              <a:rPr lang="en-US"/>
              <a:pPr>
                <a:defRPr/>
              </a:pPr>
              <a:t>9/26/2011</a:t>
            </a:fld>
            <a:endParaRPr lang="en-US"/>
          </a:p>
        </p:txBody>
      </p:sp>
      <p:sp>
        <p:nvSpPr>
          <p:cNvPr id="55298"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5000" b="1" smtClean="0">
                <a:solidFill>
                  <a:srgbClr val="00FFCC"/>
                </a:solidFill>
                <a:effectLst>
                  <a:outerShdw blurRad="38100" dist="38100" dir="2700000" algn="tl">
                    <a:srgbClr val="C0C0C0"/>
                  </a:outerShdw>
                </a:effectLst>
              </a:rPr>
              <a:t>Admission Criteria for Transferring Juniors</a:t>
            </a:r>
          </a:p>
        </p:txBody>
      </p:sp>
      <p:sp>
        <p:nvSpPr>
          <p:cNvPr id="55299" name="Rectangle 3"/>
          <p:cNvSpPr>
            <a:spLocks noGrp="1"/>
          </p:cNvSpPr>
          <p:nvPr>
            <p:ph type="body" idx="4294967295"/>
          </p:nvPr>
        </p:nvSpPr>
        <p:spPr/>
        <p:txBody>
          <a:bodyPr/>
          <a:lstStyle/>
          <a:p>
            <a:pPr algn="ctr" eaLnBrk="1" hangingPunct="1">
              <a:buFont typeface="Arial" charset="0"/>
              <a:buNone/>
              <a:defRPr/>
            </a:pPr>
            <a:r>
              <a:rPr lang="en-US" sz="2400" b="1" smtClean="0">
                <a:effectLst>
                  <a:outerShdw blurRad="38100" dist="38100" dir="2700000" algn="tl">
                    <a:srgbClr val="C0C0C0"/>
                  </a:outerShdw>
                </a:effectLst>
              </a:rPr>
              <a:t>To enter all UC’s, CSU’s, </a:t>
            </a:r>
          </a:p>
          <a:p>
            <a:pPr algn="ctr" eaLnBrk="1" hangingPunct="1">
              <a:buFont typeface="Arial" charset="0"/>
              <a:buNone/>
              <a:defRPr/>
            </a:pPr>
            <a:r>
              <a:rPr lang="en-US" sz="2400" b="1" smtClean="0">
                <a:effectLst>
                  <a:outerShdw blurRad="38100" dist="38100" dir="2700000" algn="tl">
                    <a:srgbClr val="C0C0C0"/>
                  </a:outerShdw>
                </a:effectLst>
              </a:rPr>
              <a:t>and most private universities</a:t>
            </a:r>
          </a:p>
          <a:p>
            <a:pPr algn="ctr" eaLnBrk="1" hangingPunct="1">
              <a:buFont typeface="Arial" charset="0"/>
              <a:buNone/>
              <a:defRPr/>
            </a:pPr>
            <a:endParaRPr lang="en-US" sz="1200" smtClean="0">
              <a:effectLst>
                <a:outerShdw blurRad="38100" dist="38100" dir="2700000" algn="tl">
                  <a:srgbClr val="C0C0C0"/>
                </a:outerShdw>
              </a:effectLst>
            </a:endParaRPr>
          </a:p>
          <a:p>
            <a:pPr eaLnBrk="1" hangingPunct="1">
              <a:defRPr/>
            </a:pPr>
            <a:r>
              <a:rPr lang="en-US" smtClean="0">
                <a:effectLst>
                  <a:outerShdw blurRad="38100" dist="38100" dir="2700000" algn="tl">
                    <a:srgbClr val="C0C0C0"/>
                  </a:outerShdw>
                </a:effectLst>
              </a:rPr>
              <a:t>Community College GPA, not High School GPA</a:t>
            </a:r>
          </a:p>
          <a:p>
            <a:pPr eaLnBrk="1" hangingPunct="1">
              <a:defRPr/>
            </a:pPr>
            <a:endParaRPr lang="en-US" sz="1000" smtClean="0">
              <a:effectLst>
                <a:outerShdw blurRad="38100" dist="38100" dir="2700000" algn="tl">
                  <a:srgbClr val="C0C0C0"/>
                </a:outerShdw>
              </a:effectLst>
            </a:endParaRPr>
          </a:p>
          <a:p>
            <a:pPr eaLnBrk="1" hangingPunct="1">
              <a:defRPr/>
            </a:pPr>
            <a:r>
              <a:rPr lang="en-US" smtClean="0">
                <a:effectLst>
                  <a:outerShdw blurRad="38100" dist="38100" dir="2700000" algn="tl">
                    <a:srgbClr val="C0C0C0"/>
                  </a:outerShdw>
                </a:effectLst>
              </a:rPr>
              <a:t>No ACT, SAT, or even an “Eligibility Index”</a:t>
            </a:r>
          </a:p>
          <a:p>
            <a:pPr eaLnBrk="1" hangingPunct="1">
              <a:defRPr/>
            </a:pPr>
            <a:endParaRPr lang="en-US" sz="1000" smtClean="0">
              <a:effectLst>
                <a:outerShdw blurRad="38100" dist="38100" dir="2700000" algn="tl">
                  <a:srgbClr val="C0C0C0"/>
                </a:outerShdw>
              </a:effectLst>
            </a:endParaRPr>
          </a:p>
          <a:p>
            <a:pPr eaLnBrk="1" hangingPunct="1">
              <a:defRPr/>
            </a:pPr>
            <a:r>
              <a:rPr lang="en-US" smtClean="0">
                <a:effectLst>
                  <a:outerShdw blurRad="38100" dist="38100" dir="2700000" algn="tl">
                    <a:srgbClr val="C0C0C0"/>
                  </a:outerShdw>
                </a:effectLst>
              </a:rPr>
              <a:t>Community College course work – Both general education &amp; major requirements</a:t>
            </a:r>
          </a:p>
          <a:p>
            <a:pPr eaLnBrk="1" hangingPunct="1">
              <a:defRPr/>
            </a:pPr>
            <a:endParaRPr lang="en-US" sz="1000" smtClean="0">
              <a:effectLst>
                <a:outerShdw blurRad="38100" dist="38100" dir="2700000" algn="tl">
                  <a:srgbClr val="C0C0C0"/>
                </a:outerShdw>
              </a:effectLst>
            </a:endParaRPr>
          </a:p>
          <a:p>
            <a:pPr eaLnBrk="1" hangingPunct="1">
              <a:defRPr/>
            </a:pPr>
            <a:r>
              <a:rPr lang="en-US" b="1" smtClean="0">
                <a:effectLst>
                  <a:outerShdw blurRad="38100" dist="38100" dir="2700000" algn="tl">
                    <a:srgbClr val="C0C0C0"/>
                  </a:outerShdw>
                </a:effectLst>
              </a:rPr>
              <a:t>assist.org</a:t>
            </a:r>
            <a:r>
              <a:rPr lang="en-US" sz="2000" smtClean="0">
                <a:effectLst>
                  <a:outerShdw blurRad="38100" dist="38100" dir="2700000" algn="tl">
                    <a:srgbClr val="C0C0C0"/>
                  </a:outerShdw>
                </a:effectLst>
              </a:rPr>
              <a:t> – Online Students Transfer Information System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2"/>
          </p:nvPr>
        </p:nvSpPr>
        <p:spPr/>
        <p:txBody>
          <a:bodyPr/>
          <a:lstStyle/>
          <a:p>
            <a:pPr>
              <a:defRPr/>
            </a:pPr>
            <a:fld id="{A7EDC739-67BA-48F9-BF44-27752349B9A9}" type="datetime1">
              <a:rPr lang="en-US"/>
              <a:pPr>
                <a:defRPr/>
              </a:pPr>
              <a:t>9/26/2011</a:t>
            </a:fld>
            <a:endParaRPr lang="en-US"/>
          </a:p>
        </p:txBody>
      </p:sp>
      <p:sp>
        <p:nvSpPr>
          <p:cNvPr id="56322" name="Rectangle 2"/>
          <p:cNvSpPr>
            <a:spLocks noGrp="1"/>
          </p:cNvSpPr>
          <p:nvPr>
            <p:ph type="title" idx="4294967295"/>
          </p:nvPr>
        </p:nvSpPr>
        <p:spPr bwMode="auto"/>
        <p:txBody>
          <a:bodyPr wrap="square" numCol="1" anchorCtr="0" compatLnSpc="1">
            <a:prstTxWarp prst="textNoShape">
              <a:avLst/>
            </a:prstTxWarp>
          </a:bodyPr>
          <a:lstStyle/>
          <a:p>
            <a:pPr>
              <a:defRPr/>
            </a:pPr>
            <a:r>
              <a:rPr lang="en-US" b="1" smtClean="0">
                <a:solidFill>
                  <a:srgbClr val="00FFCC"/>
                </a:solidFill>
                <a:effectLst>
                  <a:outerShdw blurRad="38100" dist="38100" dir="2700000" algn="tl">
                    <a:srgbClr val="C0C0C0"/>
                  </a:outerShdw>
                </a:effectLst>
                <a:latin typeface="Garamond" pitchFamily="18" charset="0"/>
              </a:rPr>
              <a:t>The Importance of Major Preparation</a:t>
            </a:r>
          </a:p>
        </p:txBody>
      </p:sp>
      <p:sp>
        <p:nvSpPr>
          <p:cNvPr id="56323" name="Rectangle 3"/>
          <p:cNvSpPr>
            <a:spLocks noGrp="1"/>
          </p:cNvSpPr>
          <p:nvPr>
            <p:ph type="body" idx="4294967295"/>
          </p:nvPr>
        </p:nvSpPr>
        <p:spPr>
          <a:xfrm>
            <a:off x="457200" y="1600200"/>
            <a:ext cx="7848600" cy="4800600"/>
          </a:xfrm>
        </p:spPr>
        <p:txBody>
          <a:bodyPr/>
          <a:lstStyle/>
          <a:p>
            <a:pPr eaLnBrk="1" hangingPunct="1">
              <a:spcBef>
                <a:spcPct val="95000"/>
              </a:spcBef>
              <a:defRPr/>
            </a:pPr>
            <a:r>
              <a:rPr lang="en-US" sz="2100" smtClean="0">
                <a:effectLst>
                  <a:outerShdw blurRad="38100" dist="38100" dir="2700000" algn="tl">
                    <a:srgbClr val="C0C0C0"/>
                  </a:outerShdw>
                </a:effectLst>
                <a:latin typeface="Cambria" pitchFamily="18" charset="0"/>
              </a:rPr>
              <a:t>Unlike freshmen, transfers enter halfway into a college degree</a:t>
            </a:r>
          </a:p>
          <a:p>
            <a:pPr lvl="1" eaLnBrk="1" hangingPunct="1">
              <a:spcBef>
                <a:spcPct val="95000"/>
              </a:spcBef>
              <a:defRPr/>
            </a:pPr>
            <a:r>
              <a:rPr lang="en-US" sz="2100" smtClean="0">
                <a:effectLst>
                  <a:outerShdw blurRad="38100" dist="38100" dir="2700000" algn="tl">
                    <a:srgbClr val="C0C0C0"/>
                  </a:outerShdw>
                </a:effectLst>
                <a:latin typeface="Cambria" pitchFamily="18" charset="0"/>
              </a:rPr>
              <a:t>Therefore, CSU’s &amp; UC ‘s are looking not only for general education classes, but also for significant work within the major </a:t>
            </a:r>
          </a:p>
          <a:p>
            <a:pPr lvl="1" eaLnBrk="1" hangingPunct="1">
              <a:spcBef>
                <a:spcPct val="95000"/>
              </a:spcBef>
              <a:defRPr/>
            </a:pPr>
            <a:r>
              <a:rPr lang="en-US" sz="2100" i="1" smtClean="0">
                <a:effectLst>
                  <a:outerShdw blurRad="38100" dist="38100" dir="2700000" algn="tl">
                    <a:srgbClr val="C0C0C0"/>
                  </a:outerShdw>
                </a:effectLst>
                <a:latin typeface="Cambria" pitchFamily="18" charset="0"/>
              </a:rPr>
              <a:t>In many cases</a:t>
            </a:r>
            <a:r>
              <a:rPr lang="en-US" sz="2100" smtClean="0">
                <a:effectLst>
                  <a:outerShdw blurRad="38100" dist="38100" dir="2700000" algn="tl">
                    <a:srgbClr val="C0C0C0"/>
                  </a:outerShdw>
                </a:effectLst>
                <a:latin typeface="Cambria" pitchFamily="18" charset="0"/>
              </a:rPr>
              <a:t>, the completion of lower division major preparation should be a </a:t>
            </a:r>
            <a:r>
              <a:rPr lang="en-US" sz="2100" i="1" smtClean="0">
                <a:effectLst>
                  <a:outerShdw blurRad="38100" dist="38100" dir="2700000" algn="tl">
                    <a:srgbClr val="C0C0C0"/>
                  </a:outerShdw>
                </a:effectLst>
                <a:latin typeface="Cambria" pitchFamily="18" charset="0"/>
              </a:rPr>
              <a:t>higher</a:t>
            </a:r>
            <a:r>
              <a:rPr lang="en-US" sz="2100" smtClean="0">
                <a:effectLst>
                  <a:outerShdw blurRad="38100" dist="38100" dir="2700000" algn="tl">
                    <a:srgbClr val="C0C0C0"/>
                  </a:outerShdw>
                </a:effectLst>
                <a:latin typeface="Cambria" pitchFamily="18" charset="0"/>
              </a:rPr>
              <a:t> priority than General Education or the Intersegmental General Education Transfer Curriculum (IGETC)</a:t>
            </a:r>
          </a:p>
          <a:p>
            <a:pPr>
              <a:defRPr/>
            </a:pPr>
            <a:endParaRPr lang="en-US" smtClean="0"/>
          </a:p>
        </p:txBody>
      </p:sp>
      <p:sp>
        <p:nvSpPr>
          <p:cNvPr id="56324" name="Rectangle 4"/>
          <p:cNvSpPr>
            <a:spLocks noChangeArrowheads="1"/>
          </p:cNvSpPr>
          <p:nvPr/>
        </p:nvSpPr>
        <p:spPr bwMode="auto">
          <a:xfrm>
            <a:off x="533400" y="5029200"/>
            <a:ext cx="7162800" cy="1739900"/>
          </a:xfrm>
          <a:prstGeom prst="rect">
            <a:avLst/>
          </a:prstGeom>
          <a:noFill/>
          <a:ln w="9525">
            <a:noFill/>
            <a:miter lim="800000"/>
            <a:headEnd/>
            <a:tailEnd/>
          </a:ln>
          <a:effectLst/>
        </p:spPr>
        <p:txBody>
          <a:bodyPr>
            <a:spAutoFit/>
          </a:bodyPr>
          <a:lstStyle/>
          <a:p>
            <a:pPr>
              <a:defRPr/>
            </a:pPr>
            <a:r>
              <a:rPr lang="en-US" sz="1800">
                <a:effectLst>
                  <a:outerShdw blurRad="38100" dist="38100" dir="2700000" algn="tl">
                    <a:srgbClr val="C0C0C0"/>
                  </a:outerShdw>
                </a:effectLst>
              </a:rPr>
              <a:t>All CCC have transfer centers, where students can find out:</a:t>
            </a:r>
          </a:p>
          <a:p>
            <a:pPr lvl="1">
              <a:defRPr/>
            </a:pPr>
            <a:r>
              <a:rPr lang="en-US" sz="1800">
                <a:effectLst>
                  <a:outerShdw blurRad="38100" dist="38100" dir="2700000" algn="tl">
                    <a:srgbClr val="C0C0C0"/>
                  </a:outerShdw>
                </a:effectLst>
              </a:rPr>
              <a:t>Information about transfer including … guaranteed transfer agreements with UC, CSU, and Private Universities</a:t>
            </a:r>
          </a:p>
          <a:p>
            <a:pPr lvl="1">
              <a:defRPr/>
            </a:pPr>
            <a:endParaRPr lang="en-US" sz="1800">
              <a:effectLst>
                <a:outerShdw blurRad="38100" dist="38100" dir="2700000" algn="tl">
                  <a:srgbClr val="C0C0C0"/>
                </a:outerShdw>
              </a:effectLst>
            </a:endParaRPr>
          </a:p>
          <a:p>
            <a:pPr>
              <a:defRPr/>
            </a:pPr>
            <a:r>
              <a:rPr lang="en-US" sz="1800">
                <a:effectLst>
                  <a:outerShdw blurRad="38100" dist="38100" dir="2700000" algn="tl">
                    <a:srgbClr val="C0C0C0"/>
                  </a:outerShdw>
                </a:effectLst>
              </a:rPr>
              <a:t>uctransfer.universityofcalifornia.edu/tag </a:t>
            </a:r>
          </a:p>
          <a:p>
            <a:pPr>
              <a:defRPr/>
            </a:pPr>
            <a:r>
              <a:rPr lang="en-US" sz="1800" b="1">
                <a:effectLst>
                  <a:outerShdw blurRad="38100" dist="38100" dir="2700000" algn="tl">
                    <a:srgbClr val="C0C0C0"/>
                  </a:outerShdw>
                </a:effectLst>
              </a:rPr>
              <a:t>cccco.edu</a:t>
            </a:r>
            <a:r>
              <a:rPr lang="en-US" sz="1800">
                <a:effectLst>
                  <a:outerShdw blurRad="38100" dist="38100" dir="2700000" algn="tl">
                    <a:srgbClr val="C0C0C0"/>
                  </a:outerShdw>
                </a:effectLst>
              </a:rPr>
              <a:t> – California Community College Chancellors Office</a:t>
            </a:r>
          </a:p>
        </p:txBody>
      </p:sp>
      <p:pic>
        <p:nvPicPr>
          <p:cNvPr id="64516" name="Picture 4" descr="MCj03972400000[1]"/>
          <p:cNvPicPr>
            <a:picLocks noChangeAspect="1" noChangeArrowheads="1"/>
          </p:cNvPicPr>
          <p:nvPr/>
        </p:nvPicPr>
        <p:blipFill>
          <a:blip r:embed="rId2"/>
          <a:srcRect/>
          <a:stretch>
            <a:fillRect/>
          </a:stretch>
        </p:blipFill>
        <p:spPr bwMode="auto">
          <a:xfrm>
            <a:off x="7319963" y="4953000"/>
            <a:ext cx="1824037" cy="190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64516"/>
                                        </p:tgtEl>
                                        <p:attrNameLst>
                                          <p:attrName>style.visibility</p:attrName>
                                        </p:attrNameLst>
                                      </p:cBhvr>
                                      <p:to>
                                        <p:strVal val="visible"/>
                                      </p:to>
                                    </p:set>
                                    <p:anim calcmode="lin" valueType="num">
                                      <p:cBhvr>
                                        <p:cTn id="7" dur="1000" fill="hold"/>
                                        <p:tgtEl>
                                          <p:spTgt spid="64516"/>
                                        </p:tgtEl>
                                        <p:attrNameLst>
                                          <p:attrName>ppt_w</p:attrName>
                                        </p:attrNameLst>
                                      </p:cBhvr>
                                      <p:tavLst>
                                        <p:tav tm="0">
                                          <p:val>
                                            <p:fltVal val="0"/>
                                          </p:val>
                                        </p:tav>
                                        <p:tav tm="100000">
                                          <p:val>
                                            <p:strVal val="#ppt_w"/>
                                          </p:val>
                                        </p:tav>
                                      </p:tavLst>
                                    </p:anim>
                                    <p:anim calcmode="lin" valueType="num">
                                      <p:cBhvr>
                                        <p:cTn id="8" dur="1000" fill="hold"/>
                                        <p:tgtEl>
                                          <p:spTgt spid="64516"/>
                                        </p:tgtEl>
                                        <p:attrNameLst>
                                          <p:attrName>ppt_h</p:attrName>
                                        </p:attrNameLst>
                                      </p:cBhvr>
                                      <p:tavLst>
                                        <p:tav tm="0">
                                          <p:val>
                                            <p:fltVal val="0"/>
                                          </p:val>
                                        </p:tav>
                                        <p:tav tm="100000">
                                          <p:val>
                                            <p:strVal val="#ppt_h"/>
                                          </p:val>
                                        </p:tav>
                                      </p:tavLst>
                                    </p:anim>
                                    <p:anim calcmode="lin" valueType="num">
                                      <p:cBhvr>
                                        <p:cTn id="9" dur="1000" fill="hold"/>
                                        <p:tgtEl>
                                          <p:spTgt spid="64516"/>
                                        </p:tgtEl>
                                        <p:attrNameLst>
                                          <p:attrName>style.rotation</p:attrName>
                                        </p:attrNameLst>
                                      </p:cBhvr>
                                      <p:tavLst>
                                        <p:tav tm="0">
                                          <p:val>
                                            <p:fltVal val="90"/>
                                          </p:val>
                                        </p:tav>
                                        <p:tav tm="100000">
                                          <p:val>
                                            <p:fltVal val="0"/>
                                          </p:val>
                                        </p:tav>
                                      </p:tavLst>
                                    </p:anim>
                                    <p:animEffect transition="in" filter="fade">
                                      <p:cBhvr>
                                        <p:cTn id="10" dur="10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CE6AB214-4A1A-4620-B929-85E43DB12E53}" type="datetime1">
              <a:rPr lang="en-US"/>
              <a:pPr>
                <a:defRPr/>
              </a:pPr>
              <a:t>9/26/2011</a:t>
            </a:fld>
            <a:endParaRPr lang="en-US"/>
          </a:p>
        </p:txBody>
      </p:sp>
      <p:sp>
        <p:nvSpPr>
          <p:cNvPr id="58370"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4400" smtClean="0">
                <a:effectLst>
                  <a:outerShdw blurRad="38100" dist="38100" dir="2700000" algn="tl">
                    <a:srgbClr val="C0C0C0"/>
                  </a:outerShdw>
                </a:effectLst>
                <a:latin typeface="Verdana" pitchFamily="34" charset="0"/>
              </a:rPr>
              <a:t>HUGO MORA</a:t>
            </a:r>
          </a:p>
        </p:txBody>
      </p:sp>
      <p:pic>
        <p:nvPicPr>
          <p:cNvPr id="103427" name="Picture 3" descr="Hugo Mora cropped 5A"/>
          <p:cNvPicPr>
            <a:picLocks noChangeAspect="1" noChangeArrowheads="1"/>
          </p:cNvPicPr>
          <p:nvPr>
            <p:ph type="body" idx="4294967295"/>
          </p:nvPr>
        </p:nvPicPr>
        <p:blipFill>
          <a:blip r:embed="rId2"/>
          <a:srcRect/>
          <a:stretch>
            <a:fillRect/>
          </a:stretch>
        </p:blipFill>
        <p:spPr>
          <a:xfrm>
            <a:off x="533400" y="1371600"/>
            <a:ext cx="2743200" cy="3479800"/>
          </a:xfrm>
        </p:spPr>
      </p:pic>
      <p:sp>
        <p:nvSpPr>
          <p:cNvPr id="105476" name="Text Box 4"/>
          <p:cNvSpPr txBox="1">
            <a:spLocks noChangeArrowheads="1"/>
          </p:cNvSpPr>
          <p:nvPr/>
        </p:nvSpPr>
        <p:spPr bwMode="auto">
          <a:xfrm>
            <a:off x="3429000" y="1524000"/>
            <a:ext cx="4724400" cy="2705100"/>
          </a:xfrm>
          <a:prstGeom prst="rect">
            <a:avLst/>
          </a:prstGeom>
          <a:noFill/>
          <a:ln w="9525">
            <a:noFill/>
            <a:miter lim="800000"/>
            <a:headEnd/>
            <a:tailEnd/>
          </a:ln>
        </p:spPr>
        <p:txBody>
          <a:bodyPr>
            <a:spAutoFit/>
          </a:bodyPr>
          <a:lstStyle/>
          <a:p>
            <a:pPr algn="ctr" eaLnBrk="0" hangingPunct="0">
              <a:spcBef>
                <a:spcPct val="50000"/>
              </a:spcBef>
            </a:pPr>
            <a:r>
              <a:rPr lang="en-US" sz="1800" b="1" i="1">
                <a:latin typeface="Verdana" pitchFamily="34" charset="0"/>
              </a:rPr>
              <a:t>“Thank you for your passion and for your belief in me.”</a:t>
            </a:r>
            <a:r>
              <a:rPr lang="en-US" sz="1800" i="1">
                <a:latin typeface="Verdana" pitchFamily="34" charset="0"/>
              </a:rPr>
              <a:t> </a:t>
            </a:r>
          </a:p>
          <a:p>
            <a:pPr algn="ctr" eaLnBrk="0" hangingPunct="0">
              <a:spcBef>
                <a:spcPct val="50000"/>
              </a:spcBef>
            </a:pPr>
            <a:r>
              <a:rPr lang="en-US" sz="1800">
                <a:latin typeface="Verdana" pitchFamily="34" charset="0"/>
              </a:rPr>
              <a:t>EOPS Student</a:t>
            </a:r>
          </a:p>
          <a:p>
            <a:pPr algn="ctr" eaLnBrk="0" hangingPunct="0">
              <a:spcBef>
                <a:spcPct val="50000"/>
              </a:spcBef>
            </a:pPr>
            <a:r>
              <a:rPr lang="en-US" sz="1800">
                <a:latin typeface="Verdana" pitchFamily="34" charset="0"/>
              </a:rPr>
              <a:t>Latinos Unidos Club Leader</a:t>
            </a:r>
          </a:p>
          <a:p>
            <a:pPr algn="ctr" eaLnBrk="0" hangingPunct="0">
              <a:spcBef>
                <a:spcPct val="50000"/>
              </a:spcBef>
            </a:pPr>
            <a:r>
              <a:rPr lang="en-US" sz="1800">
                <a:latin typeface="Verdana" pitchFamily="34" charset="0"/>
              </a:rPr>
              <a:t>Study Abroad-Madrid, Spain</a:t>
            </a:r>
          </a:p>
          <a:p>
            <a:pPr algn="ctr" eaLnBrk="0" hangingPunct="0">
              <a:spcBef>
                <a:spcPct val="50000"/>
              </a:spcBef>
            </a:pPr>
            <a:r>
              <a:rPr lang="en-US" sz="1800">
                <a:latin typeface="Verdana" pitchFamily="34" charset="0"/>
              </a:rPr>
              <a:t>Transfer Admission Guarantee-UCSC</a:t>
            </a:r>
          </a:p>
          <a:p>
            <a:pPr algn="ctr" eaLnBrk="0" hangingPunct="0">
              <a:spcBef>
                <a:spcPct val="50000"/>
              </a:spcBef>
            </a:pPr>
            <a:r>
              <a:rPr lang="en-US" sz="1800">
                <a:latin typeface="Verdana" pitchFamily="34" charset="0"/>
              </a:rPr>
              <a:t>UCSC Pister Scholarship-$20,000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05476">
                                            <p:txEl>
                                              <p:pRg st="1" end="1"/>
                                            </p:txEl>
                                          </p:spTgt>
                                        </p:tgtEl>
                                        <p:attrNameLst>
                                          <p:attrName>style.visibility</p:attrName>
                                        </p:attrNameLst>
                                      </p:cBhvr>
                                      <p:to>
                                        <p:strVal val="visible"/>
                                      </p:to>
                                    </p:set>
                                    <p:anim calcmode="lin" valueType="num">
                                      <p:cBhvr>
                                        <p:cTn id="7" dur="1000" fill="hold"/>
                                        <p:tgtEl>
                                          <p:spTgt spid="105476">
                                            <p:txEl>
                                              <p:pRg st="1" end="1"/>
                                            </p:txEl>
                                          </p:spTgt>
                                        </p:tgtEl>
                                        <p:attrNameLst>
                                          <p:attrName>ppt_w</p:attrName>
                                        </p:attrNameLst>
                                      </p:cBhvr>
                                      <p:tavLst>
                                        <p:tav tm="0">
                                          <p:val>
                                            <p:strVal val="#ppt_w*0.05"/>
                                          </p:val>
                                        </p:tav>
                                        <p:tav tm="100000">
                                          <p:val>
                                            <p:strVal val="#ppt_w"/>
                                          </p:val>
                                        </p:tav>
                                      </p:tavLst>
                                    </p:anim>
                                    <p:anim calcmode="lin" valueType="num">
                                      <p:cBhvr>
                                        <p:cTn id="8" dur="1000" fill="hold"/>
                                        <p:tgtEl>
                                          <p:spTgt spid="105476">
                                            <p:txEl>
                                              <p:pRg st="1" end="1"/>
                                            </p:txEl>
                                          </p:spTgt>
                                        </p:tgtEl>
                                        <p:attrNameLst>
                                          <p:attrName>ppt_h</p:attrName>
                                        </p:attrNameLst>
                                      </p:cBhvr>
                                      <p:tavLst>
                                        <p:tav tm="0">
                                          <p:val>
                                            <p:strVal val="#ppt_h"/>
                                          </p:val>
                                        </p:tav>
                                        <p:tav tm="100000">
                                          <p:val>
                                            <p:strVal val="#ppt_h"/>
                                          </p:val>
                                        </p:tav>
                                      </p:tavLst>
                                    </p:anim>
                                    <p:anim calcmode="lin" valueType="num">
                                      <p:cBhvr>
                                        <p:cTn id="9" dur="1000" fill="hold"/>
                                        <p:tgtEl>
                                          <p:spTgt spid="105476">
                                            <p:txEl>
                                              <p:pRg st="1" end="1"/>
                                            </p:txEl>
                                          </p:spTgt>
                                        </p:tgtEl>
                                        <p:attrNameLst>
                                          <p:attrName>ppt_x</p:attrName>
                                        </p:attrNameLst>
                                      </p:cBhvr>
                                      <p:tavLst>
                                        <p:tav tm="0">
                                          <p:val>
                                            <p:strVal val="#ppt_x-.2"/>
                                          </p:val>
                                        </p:tav>
                                        <p:tav tm="100000">
                                          <p:val>
                                            <p:strVal val="#ppt_x"/>
                                          </p:val>
                                        </p:tav>
                                      </p:tavLst>
                                    </p:anim>
                                    <p:anim calcmode="lin" valueType="num">
                                      <p:cBhvr>
                                        <p:cTn id="10" dur="1000" fill="hold"/>
                                        <p:tgtEl>
                                          <p:spTgt spid="105476">
                                            <p:txEl>
                                              <p:pRg st="1" end="1"/>
                                            </p:txEl>
                                          </p:spTgt>
                                        </p:tgtEl>
                                        <p:attrNameLst>
                                          <p:attrName>ppt_y</p:attrName>
                                        </p:attrNameLst>
                                      </p:cBhvr>
                                      <p:tavLst>
                                        <p:tav tm="0">
                                          <p:val>
                                            <p:strVal val="#ppt_y"/>
                                          </p:val>
                                        </p:tav>
                                        <p:tav tm="100000">
                                          <p:val>
                                            <p:strVal val="#ppt_y"/>
                                          </p:val>
                                        </p:tav>
                                      </p:tavLst>
                                    </p:anim>
                                    <p:animEffect transition="in" filter="fade">
                                      <p:cBhvr>
                                        <p:cTn id="11" dur="1000"/>
                                        <p:tgtEl>
                                          <p:spTgt spid="10547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105476">
                                            <p:txEl>
                                              <p:pRg st="2" end="2"/>
                                            </p:txEl>
                                          </p:spTgt>
                                        </p:tgtEl>
                                        <p:attrNameLst>
                                          <p:attrName>style.visibility</p:attrName>
                                        </p:attrNameLst>
                                      </p:cBhvr>
                                      <p:to>
                                        <p:strVal val="visible"/>
                                      </p:to>
                                    </p:set>
                                    <p:anim calcmode="lin" valueType="num">
                                      <p:cBhvr>
                                        <p:cTn id="16" dur="1000" fill="hold"/>
                                        <p:tgtEl>
                                          <p:spTgt spid="105476">
                                            <p:txEl>
                                              <p:pRg st="2" end="2"/>
                                            </p:txEl>
                                          </p:spTgt>
                                        </p:tgtEl>
                                        <p:attrNameLst>
                                          <p:attrName>ppt_w</p:attrName>
                                        </p:attrNameLst>
                                      </p:cBhvr>
                                      <p:tavLst>
                                        <p:tav tm="0">
                                          <p:val>
                                            <p:strVal val="#ppt_w*0.05"/>
                                          </p:val>
                                        </p:tav>
                                        <p:tav tm="100000">
                                          <p:val>
                                            <p:strVal val="#ppt_w"/>
                                          </p:val>
                                        </p:tav>
                                      </p:tavLst>
                                    </p:anim>
                                    <p:anim calcmode="lin" valueType="num">
                                      <p:cBhvr>
                                        <p:cTn id="17" dur="1000" fill="hold"/>
                                        <p:tgtEl>
                                          <p:spTgt spid="105476">
                                            <p:txEl>
                                              <p:pRg st="2" end="2"/>
                                            </p:txEl>
                                          </p:spTgt>
                                        </p:tgtEl>
                                        <p:attrNameLst>
                                          <p:attrName>ppt_h</p:attrName>
                                        </p:attrNameLst>
                                      </p:cBhvr>
                                      <p:tavLst>
                                        <p:tav tm="0">
                                          <p:val>
                                            <p:strVal val="#ppt_h"/>
                                          </p:val>
                                        </p:tav>
                                        <p:tav tm="100000">
                                          <p:val>
                                            <p:strVal val="#ppt_h"/>
                                          </p:val>
                                        </p:tav>
                                      </p:tavLst>
                                    </p:anim>
                                    <p:anim calcmode="lin" valueType="num">
                                      <p:cBhvr>
                                        <p:cTn id="18" dur="1000" fill="hold"/>
                                        <p:tgtEl>
                                          <p:spTgt spid="105476">
                                            <p:txEl>
                                              <p:pRg st="2" end="2"/>
                                            </p:txEl>
                                          </p:spTgt>
                                        </p:tgtEl>
                                        <p:attrNameLst>
                                          <p:attrName>ppt_x</p:attrName>
                                        </p:attrNameLst>
                                      </p:cBhvr>
                                      <p:tavLst>
                                        <p:tav tm="0">
                                          <p:val>
                                            <p:strVal val="#ppt_x-.2"/>
                                          </p:val>
                                        </p:tav>
                                        <p:tav tm="100000">
                                          <p:val>
                                            <p:strVal val="#ppt_x"/>
                                          </p:val>
                                        </p:tav>
                                      </p:tavLst>
                                    </p:anim>
                                    <p:anim calcmode="lin" valueType="num">
                                      <p:cBhvr>
                                        <p:cTn id="19" dur="1000" fill="hold"/>
                                        <p:tgtEl>
                                          <p:spTgt spid="105476">
                                            <p:txEl>
                                              <p:pRg st="2" end="2"/>
                                            </p:txEl>
                                          </p:spTgt>
                                        </p:tgtEl>
                                        <p:attrNameLst>
                                          <p:attrName>ppt_y</p:attrName>
                                        </p:attrNameLst>
                                      </p:cBhvr>
                                      <p:tavLst>
                                        <p:tav tm="0">
                                          <p:val>
                                            <p:strVal val="#ppt_y"/>
                                          </p:val>
                                        </p:tav>
                                        <p:tav tm="100000">
                                          <p:val>
                                            <p:strVal val="#ppt_y"/>
                                          </p:val>
                                        </p:tav>
                                      </p:tavLst>
                                    </p:anim>
                                    <p:animEffect transition="in" filter="fade">
                                      <p:cBhvr>
                                        <p:cTn id="20" dur="1000"/>
                                        <p:tgtEl>
                                          <p:spTgt spid="10547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105476">
                                            <p:txEl>
                                              <p:pRg st="3" end="3"/>
                                            </p:txEl>
                                          </p:spTgt>
                                        </p:tgtEl>
                                        <p:attrNameLst>
                                          <p:attrName>style.visibility</p:attrName>
                                        </p:attrNameLst>
                                      </p:cBhvr>
                                      <p:to>
                                        <p:strVal val="visible"/>
                                      </p:to>
                                    </p:set>
                                    <p:anim calcmode="lin" valueType="num">
                                      <p:cBhvr>
                                        <p:cTn id="25" dur="1000" fill="hold"/>
                                        <p:tgtEl>
                                          <p:spTgt spid="105476">
                                            <p:txEl>
                                              <p:pRg st="3" end="3"/>
                                            </p:txEl>
                                          </p:spTgt>
                                        </p:tgtEl>
                                        <p:attrNameLst>
                                          <p:attrName>ppt_w</p:attrName>
                                        </p:attrNameLst>
                                      </p:cBhvr>
                                      <p:tavLst>
                                        <p:tav tm="0">
                                          <p:val>
                                            <p:strVal val="#ppt_w*0.05"/>
                                          </p:val>
                                        </p:tav>
                                        <p:tav tm="100000">
                                          <p:val>
                                            <p:strVal val="#ppt_w"/>
                                          </p:val>
                                        </p:tav>
                                      </p:tavLst>
                                    </p:anim>
                                    <p:anim calcmode="lin" valueType="num">
                                      <p:cBhvr>
                                        <p:cTn id="26" dur="1000" fill="hold"/>
                                        <p:tgtEl>
                                          <p:spTgt spid="105476">
                                            <p:txEl>
                                              <p:pRg st="3" end="3"/>
                                            </p:txEl>
                                          </p:spTgt>
                                        </p:tgtEl>
                                        <p:attrNameLst>
                                          <p:attrName>ppt_h</p:attrName>
                                        </p:attrNameLst>
                                      </p:cBhvr>
                                      <p:tavLst>
                                        <p:tav tm="0">
                                          <p:val>
                                            <p:strVal val="#ppt_h"/>
                                          </p:val>
                                        </p:tav>
                                        <p:tav tm="100000">
                                          <p:val>
                                            <p:strVal val="#ppt_h"/>
                                          </p:val>
                                        </p:tav>
                                      </p:tavLst>
                                    </p:anim>
                                    <p:anim calcmode="lin" valueType="num">
                                      <p:cBhvr>
                                        <p:cTn id="27" dur="1000" fill="hold"/>
                                        <p:tgtEl>
                                          <p:spTgt spid="105476">
                                            <p:txEl>
                                              <p:pRg st="3" end="3"/>
                                            </p:txEl>
                                          </p:spTgt>
                                        </p:tgtEl>
                                        <p:attrNameLst>
                                          <p:attrName>ppt_x</p:attrName>
                                        </p:attrNameLst>
                                      </p:cBhvr>
                                      <p:tavLst>
                                        <p:tav tm="0">
                                          <p:val>
                                            <p:strVal val="#ppt_x-.2"/>
                                          </p:val>
                                        </p:tav>
                                        <p:tav tm="100000">
                                          <p:val>
                                            <p:strVal val="#ppt_x"/>
                                          </p:val>
                                        </p:tav>
                                      </p:tavLst>
                                    </p:anim>
                                    <p:anim calcmode="lin" valueType="num">
                                      <p:cBhvr>
                                        <p:cTn id="28" dur="1000" fill="hold"/>
                                        <p:tgtEl>
                                          <p:spTgt spid="105476">
                                            <p:txEl>
                                              <p:pRg st="3" end="3"/>
                                            </p:txEl>
                                          </p:spTgt>
                                        </p:tgtEl>
                                        <p:attrNameLst>
                                          <p:attrName>ppt_y</p:attrName>
                                        </p:attrNameLst>
                                      </p:cBhvr>
                                      <p:tavLst>
                                        <p:tav tm="0">
                                          <p:val>
                                            <p:strVal val="#ppt_y"/>
                                          </p:val>
                                        </p:tav>
                                        <p:tav tm="100000">
                                          <p:val>
                                            <p:strVal val="#ppt_y"/>
                                          </p:val>
                                        </p:tav>
                                      </p:tavLst>
                                    </p:anim>
                                    <p:animEffect transition="in" filter="fade">
                                      <p:cBhvr>
                                        <p:cTn id="29" dur="1000"/>
                                        <p:tgtEl>
                                          <p:spTgt spid="10547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105476">
                                            <p:txEl>
                                              <p:pRg st="4" end="4"/>
                                            </p:txEl>
                                          </p:spTgt>
                                        </p:tgtEl>
                                        <p:attrNameLst>
                                          <p:attrName>style.visibility</p:attrName>
                                        </p:attrNameLst>
                                      </p:cBhvr>
                                      <p:to>
                                        <p:strVal val="visible"/>
                                      </p:to>
                                    </p:set>
                                    <p:anim calcmode="lin" valueType="num">
                                      <p:cBhvr>
                                        <p:cTn id="34" dur="1000" fill="hold"/>
                                        <p:tgtEl>
                                          <p:spTgt spid="105476">
                                            <p:txEl>
                                              <p:pRg st="4" end="4"/>
                                            </p:txEl>
                                          </p:spTgt>
                                        </p:tgtEl>
                                        <p:attrNameLst>
                                          <p:attrName>ppt_w</p:attrName>
                                        </p:attrNameLst>
                                      </p:cBhvr>
                                      <p:tavLst>
                                        <p:tav tm="0">
                                          <p:val>
                                            <p:strVal val="#ppt_w*0.05"/>
                                          </p:val>
                                        </p:tav>
                                        <p:tav tm="100000">
                                          <p:val>
                                            <p:strVal val="#ppt_w"/>
                                          </p:val>
                                        </p:tav>
                                      </p:tavLst>
                                    </p:anim>
                                    <p:anim calcmode="lin" valueType="num">
                                      <p:cBhvr>
                                        <p:cTn id="35" dur="1000" fill="hold"/>
                                        <p:tgtEl>
                                          <p:spTgt spid="105476">
                                            <p:txEl>
                                              <p:pRg st="4" end="4"/>
                                            </p:txEl>
                                          </p:spTgt>
                                        </p:tgtEl>
                                        <p:attrNameLst>
                                          <p:attrName>ppt_h</p:attrName>
                                        </p:attrNameLst>
                                      </p:cBhvr>
                                      <p:tavLst>
                                        <p:tav tm="0">
                                          <p:val>
                                            <p:strVal val="#ppt_h"/>
                                          </p:val>
                                        </p:tav>
                                        <p:tav tm="100000">
                                          <p:val>
                                            <p:strVal val="#ppt_h"/>
                                          </p:val>
                                        </p:tav>
                                      </p:tavLst>
                                    </p:anim>
                                    <p:anim calcmode="lin" valueType="num">
                                      <p:cBhvr>
                                        <p:cTn id="36" dur="1000" fill="hold"/>
                                        <p:tgtEl>
                                          <p:spTgt spid="105476">
                                            <p:txEl>
                                              <p:pRg st="4" end="4"/>
                                            </p:txEl>
                                          </p:spTgt>
                                        </p:tgtEl>
                                        <p:attrNameLst>
                                          <p:attrName>ppt_x</p:attrName>
                                        </p:attrNameLst>
                                      </p:cBhvr>
                                      <p:tavLst>
                                        <p:tav tm="0">
                                          <p:val>
                                            <p:strVal val="#ppt_x-.2"/>
                                          </p:val>
                                        </p:tav>
                                        <p:tav tm="100000">
                                          <p:val>
                                            <p:strVal val="#ppt_x"/>
                                          </p:val>
                                        </p:tav>
                                      </p:tavLst>
                                    </p:anim>
                                    <p:anim calcmode="lin" valueType="num">
                                      <p:cBhvr>
                                        <p:cTn id="37" dur="1000" fill="hold"/>
                                        <p:tgtEl>
                                          <p:spTgt spid="105476">
                                            <p:txEl>
                                              <p:pRg st="4" end="4"/>
                                            </p:txEl>
                                          </p:spTgt>
                                        </p:tgtEl>
                                        <p:attrNameLst>
                                          <p:attrName>ppt_y</p:attrName>
                                        </p:attrNameLst>
                                      </p:cBhvr>
                                      <p:tavLst>
                                        <p:tav tm="0">
                                          <p:val>
                                            <p:strVal val="#ppt_y"/>
                                          </p:val>
                                        </p:tav>
                                        <p:tav tm="100000">
                                          <p:val>
                                            <p:strVal val="#ppt_y"/>
                                          </p:val>
                                        </p:tav>
                                      </p:tavLst>
                                    </p:anim>
                                    <p:animEffect transition="in" filter="fade">
                                      <p:cBhvr>
                                        <p:cTn id="38" dur="1000"/>
                                        <p:tgtEl>
                                          <p:spTgt spid="105476">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105476">
                                            <p:txEl>
                                              <p:pRg st="5" end="5"/>
                                            </p:txEl>
                                          </p:spTgt>
                                        </p:tgtEl>
                                        <p:attrNameLst>
                                          <p:attrName>style.visibility</p:attrName>
                                        </p:attrNameLst>
                                      </p:cBhvr>
                                      <p:to>
                                        <p:strVal val="visible"/>
                                      </p:to>
                                    </p:set>
                                    <p:anim calcmode="lin" valueType="num">
                                      <p:cBhvr>
                                        <p:cTn id="43" dur="1000" fill="hold"/>
                                        <p:tgtEl>
                                          <p:spTgt spid="105476">
                                            <p:txEl>
                                              <p:pRg st="5" end="5"/>
                                            </p:txEl>
                                          </p:spTgt>
                                        </p:tgtEl>
                                        <p:attrNameLst>
                                          <p:attrName>ppt_w</p:attrName>
                                        </p:attrNameLst>
                                      </p:cBhvr>
                                      <p:tavLst>
                                        <p:tav tm="0">
                                          <p:val>
                                            <p:strVal val="#ppt_w*0.05"/>
                                          </p:val>
                                        </p:tav>
                                        <p:tav tm="100000">
                                          <p:val>
                                            <p:strVal val="#ppt_w"/>
                                          </p:val>
                                        </p:tav>
                                      </p:tavLst>
                                    </p:anim>
                                    <p:anim calcmode="lin" valueType="num">
                                      <p:cBhvr>
                                        <p:cTn id="44" dur="1000" fill="hold"/>
                                        <p:tgtEl>
                                          <p:spTgt spid="105476">
                                            <p:txEl>
                                              <p:pRg st="5" end="5"/>
                                            </p:txEl>
                                          </p:spTgt>
                                        </p:tgtEl>
                                        <p:attrNameLst>
                                          <p:attrName>ppt_h</p:attrName>
                                        </p:attrNameLst>
                                      </p:cBhvr>
                                      <p:tavLst>
                                        <p:tav tm="0">
                                          <p:val>
                                            <p:strVal val="#ppt_h"/>
                                          </p:val>
                                        </p:tav>
                                        <p:tav tm="100000">
                                          <p:val>
                                            <p:strVal val="#ppt_h"/>
                                          </p:val>
                                        </p:tav>
                                      </p:tavLst>
                                    </p:anim>
                                    <p:anim calcmode="lin" valueType="num">
                                      <p:cBhvr>
                                        <p:cTn id="45" dur="1000" fill="hold"/>
                                        <p:tgtEl>
                                          <p:spTgt spid="105476">
                                            <p:txEl>
                                              <p:pRg st="5" end="5"/>
                                            </p:txEl>
                                          </p:spTgt>
                                        </p:tgtEl>
                                        <p:attrNameLst>
                                          <p:attrName>ppt_x</p:attrName>
                                        </p:attrNameLst>
                                      </p:cBhvr>
                                      <p:tavLst>
                                        <p:tav tm="0">
                                          <p:val>
                                            <p:strVal val="#ppt_x-.2"/>
                                          </p:val>
                                        </p:tav>
                                        <p:tav tm="100000">
                                          <p:val>
                                            <p:strVal val="#ppt_x"/>
                                          </p:val>
                                        </p:tav>
                                      </p:tavLst>
                                    </p:anim>
                                    <p:anim calcmode="lin" valueType="num">
                                      <p:cBhvr>
                                        <p:cTn id="46" dur="1000" fill="hold"/>
                                        <p:tgtEl>
                                          <p:spTgt spid="105476">
                                            <p:txEl>
                                              <p:pRg st="5" end="5"/>
                                            </p:txEl>
                                          </p:spTgt>
                                        </p:tgtEl>
                                        <p:attrNameLst>
                                          <p:attrName>ppt_y</p:attrName>
                                        </p:attrNameLst>
                                      </p:cBhvr>
                                      <p:tavLst>
                                        <p:tav tm="0">
                                          <p:val>
                                            <p:strVal val="#ppt_y"/>
                                          </p:val>
                                        </p:tav>
                                        <p:tav tm="100000">
                                          <p:val>
                                            <p:strVal val="#ppt_y"/>
                                          </p:val>
                                        </p:tav>
                                      </p:tavLst>
                                    </p:anim>
                                    <p:animEffect transition="in" filter="fade">
                                      <p:cBhvr>
                                        <p:cTn id="47" dur="1000"/>
                                        <p:tgtEl>
                                          <p:spTgt spid="1054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2"/>
          </p:nvPr>
        </p:nvSpPr>
        <p:spPr/>
        <p:txBody>
          <a:bodyPr/>
          <a:lstStyle/>
          <a:p>
            <a:pPr>
              <a:defRPr/>
            </a:pPr>
            <a:fld id="{FE4804D9-886D-4530-A3B9-F3073B319D05}" type="datetime1">
              <a:rPr lang="en-US"/>
              <a:pPr>
                <a:defRPr/>
              </a:pPr>
              <a:t>9/26/2011</a:t>
            </a:fld>
            <a:endParaRPr lang="en-US"/>
          </a:p>
        </p:txBody>
      </p:sp>
      <p:sp>
        <p:nvSpPr>
          <p:cNvPr id="48130"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4200" smtClean="0"/>
              <a:t>Students choose community college … specialized training</a:t>
            </a:r>
          </a:p>
        </p:txBody>
      </p:sp>
      <p:sp>
        <p:nvSpPr>
          <p:cNvPr id="48131" name="Rectangle 3"/>
          <p:cNvSpPr>
            <a:spLocks noGrp="1"/>
          </p:cNvSpPr>
          <p:nvPr>
            <p:ph type="body" idx="4294967295"/>
          </p:nvPr>
        </p:nvSpPr>
        <p:spPr>
          <a:xfrm>
            <a:off x="533400" y="2057400"/>
            <a:ext cx="3962400" cy="4800600"/>
          </a:xfrm>
        </p:spPr>
        <p:txBody>
          <a:bodyPr/>
          <a:lstStyle/>
          <a:p>
            <a:pPr eaLnBrk="1" hangingPunct="1">
              <a:defRPr/>
            </a:pPr>
            <a:r>
              <a:rPr lang="en-US" sz="2600" smtClean="0">
                <a:effectLst>
                  <a:outerShdw blurRad="38100" dist="38100" dir="2700000" algn="tl">
                    <a:srgbClr val="C0C0C0"/>
                  </a:outerShdw>
                </a:effectLst>
              </a:rPr>
              <a:t>To receive specialized training or pursue a technical trade</a:t>
            </a:r>
          </a:p>
          <a:p>
            <a:pPr eaLnBrk="1" hangingPunct="1">
              <a:defRPr/>
            </a:pPr>
            <a:r>
              <a:rPr lang="en-US" sz="2600" smtClean="0">
                <a:effectLst>
                  <a:outerShdw blurRad="38100" dist="38100" dir="2700000" algn="tl">
                    <a:srgbClr val="C0C0C0"/>
                  </a:outerShdw>
                </a:effectLst>
              </a:rPr>
              <a:t>Earn a certificate or an associate degree</a:t>
            </a:r>
          </a:p>
          <a:p>
            <a:pPr eaLnBrk="1" hangingPunct="1">
              <a:defRPr/>
            </a:pPr>
            <a:r>
              <a:rPr lang="en-US" sz="2600" smtClean="0">
                <a:effectLst>
                  <a:outerShdw blurRad="38100" dist="38100" dir="2700000" algn="tl">
                    <a:srgbClr val="C0C0C0"/>
                  </a:outerShdw>
                </a:effectLst>
              </a:rPr>
              <a:t>Go directly into the world of work</a:t>
            </a:r>
          </a:p>
          <a:p>
            <a:pPr>
              <a:defRPr/>
            </a:pPr>
            <a:endParaRPr lang="en-US" smtClean="0"/>
          </a:p>
        </p:txBody>
      </p:sp>
      <p:pic>
        <p:nvPicPr>
          <p:cNvPr id="52228" name="Picture 4" descr="MCj03499960000[1]"/>
          <p:cNvPicPr>
            <a:picLocks noChangeAspect="1" noChangeArrowheads="1"/>
          </p:cNvPicPr>
          <p:nvPr/>
        </p:nvPicPr>
        <p:blipFill>
          <a:blip r:embed="rId2"/>
          <a:srcRect/>
          <a:stretch>
            <a:fillRect/>
          </a:stretch>
        </p:blipFill>
        <p:spPr bwMode="auto">
          <a:xfrm>
            <a:off x="4648200" y="1676400"/>
            <a:ext cx="2228850" cy="3276600"/>
          </a:xfrm>
          <a:prstGeom prst="rect">
            <a:avLst/>
          </a:prstGeom>
          <a:noFill/>
          <a:ln w="9525">
            <a:noFill/>
            <a:miter lim="800000"/>
            <a:headEnd/>
            <a:tailEnd/>
          </a:ln>
        </p:spPr>
      </p:pic>
      <p:pic>
        <p:nvPicPr>
          <p:cNvPr id="52229" name="Picture 5" descr="MCj03666340000[1]"/>
          <p:cNvPicPr>
            <a:picLocks noChangeAspect="1" noChangeArrowheads="1"/>
          </p:cNvPicPr>
          <p:nvPr/>
        </p:nvPicPr>
        <p:blipFill>
          <a:blip r:embed="rId3"/>
          <a:srcRect/>
          <a:stretch>
            <a:fillRect/>
          </a:stretch>
        </p:blipFill>
        <p:spPr bwMode="auto">
          <a:xfrm>
            <a:off x="4724400" y="4114800"/>
            <a:ext cx="4114800" cy="2333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52228"/>
                                        </p:tgtEl>
                                        <p:attrNameLst>
                                          <p:attrName>style.visibility</p:attrName>
                                        </p:attrNameLst>
                                      </p:cBhvr>
                                      <p:to>
                                        <p:strVal val="visible"/>
                                      </p:to>
                                    </p:set>
                                    <p:anim calcmode="lin" valueType="num">
                                      <p:cBhvr>
                                        <p:cTn id="7" dur="1000" fill="hold"/>
                                        <p:tgtEl>
                                          <p:spTgt spid="52228"/>
                                        </p:tgtEl>
                                        <p:attrNameLst>
                                          <p:attrName>ppt_w</p:attrName>
                                        </p:attrNameLst>
                                      </p:cBhvr>
                                      <p:tavLst>
                                        <p:tav tm="0">
                                          <p:val>
                                            <p:fltVal val="0"/>
                                          </p:val>
                                        </p:tav>
                                        <p:tav tm="100000">
                                          <p:val>
                                            <p:strVal val="#ppt_w"/>
                                          </p:val>
                                        </p:tav>
                                      </p:tavLst>
                                    </p:anim>
                                    <p:anim calcmode="lin" valueType="num">
                                      <p:cBhvr>
                                        <p:cTn id="8" dur="1000" fill="hold"/>
                                        <p:tgtEl>
                                          <p:spTgt spid="52228"/>
                                        </p:tgtEl>
                                        <p:attrNameLst>
                                          <p:attrName>ppt_h</p:attrName>
                                        </p:attrNameLst>
                                      </p:cBhvr>
                                      <p:tavLst>
                                        <p:tav tm="0">
                                          <p:val>
                                            <p:fltVal val="0"/>
                                          </p:val>
                                        </p:tav>
                                        <p:tav tm="100000">
                                          <p:val>
                                            <p:strVal val="#ppt_h"/>
                                          </p:val>
                                        </p:tav>
                                      </p:tavLst>
                                    </p:anim>
                                    <p:anim calcmode="lin" valueType="num">
                                      <p:cBhvr>
                                        <p:cTn id="9" dur="1000" fill="hold"/>
                                        <p:tgtEl>
                                          <p:spTgt spid="52228"/>
                                        </p:tgtEl>
                                        <p:attrNameLst>
                                          <p:attrName>style.rotation</p:attrName>
                                        </p:attrNameLst>
                                      </p:cBhvr>
                                      <p:tavLst>
                                        <p:tav tm="0">
                                          <p:val>
                                            <p:fltVal val="90"/>
                                          </p:val>
                                        </p:tav>
                                        <p:tav tm="100000">
                                          <p:val>
                                            <p:fltVal val="0"/>
                                          </p:val>
                                        </p:tav>
                                      </p:tavLst>
                                    </p:anim>
                                    <p:animEffect transition="in" filter="fade">
                                      <p:cBhvr>
                                        <p:cTn id="10" dur="1000"/>
                                        <p:tgtEl>
                                          <p:spTgt spid="52228"/>
                                        </p:tgtEl>
                                      </p:cBhvr>
                                    </p:animEffect>
                                  </p:childTnLst>
                                </p:cTn>
                              </p:par>
                              <p:par>
                                <p:cTn id="11" presetID="31" presetClass="entr" presetSubtype="0" fill="hold" nodeType="withEffect">
                                  <p:stCondLst>
                                    <p:cond delay="0"/>
                                  </p:stCondLst>
                                  <p:iterate type="lt">
                                    <p:tmPct val="5000"/>
                                  </p:iterate>
                                  <p:childTnLst>
                                    <p:set>
                                      <p:cBhvr>
                                        <p:cTn id="12" dur="1" fill="hold">
                                          <p:stCondLst>
                                            <p:cond delay="0"/>
                                          </p:stCondLst>
                                        </p:cTn>
                                        <p:tgtEl>
                                          <p:spTgt spid="52229"/>
                                        </p:tgtEl>
                                        <p:attrNameLst>
                                          <p:attrName>style.visibility</p:attrName>
                                        </p:attrNameLst>
                                      </p:cBhvr>
                                      <p:to>
                                        <p:strVal val="visible"/>
                                      </p:to>
                                    </p:set>
                                    <p:anim calcmode="lin" valueType="num">
                                      <p:cBhvr>
                                        <p:cTn id="13" dur="1000" fill="hold"/>
                                        <p:tgtEl>
                                          <p:spTgt spid="52229"/>
                                        </p:tgtEl>
                                        <p:attrNameLst>
                                          <p:attrName>ppt_w</p:attrName>
                                        </p:attrNameLst>
                                      </p:cBhvr>
                                      <p:tavLst>
                                        <p:tav tm="0">
                                          <p:val>
                                            <p:fltVal val="0"/>
                                          </p:val>
                                        </p:tav>
                                        <p:tav tm="100000">
                                          <p:val>
                                            <p:strVal val="#ppt_w"/>
                                          </p:val>
                                        </p:tav>
                                      </p:tavLst>
                                    </p:anim>
                                    <p:anim calcmode="lin" valueType="num">
                                      <p:cBhvr>
                                        <p:cTn id="14" dur="1000" fill="hold"/>
                                        <p:tgtEl>
                                          <p:spTgt spid="52229"/>
                                        </p:tgtEl>
                                        <p:attrNameLst>
                                          <p:attrName>ppt_h</p:attrName>
                                        </p:attrNameLst>
                                      </p:cBhvr>
                                      <p:tavLst>
                                        <p:tav tm="0">
                                          <p:val>
                                            <p:fltVal val="0"/>
                                          </p:val>
                                        </p:tav>
                                        <p:tav tm="100000">
                                          <p:val>
                                            <p:strVal val="#ppt_h"/>
                                          </p:val>
                                        </p:tav>
                                      </p:tavLst>
                                    </p:anim>
                                    <p:anim calcmode="lin" valueType="num">
                                      <p:cBhvr>
                                        <p:cTn id="15" dur="1000" fill="hold"/>
                                        <p:tgtEl>
                                          <p:spTgt spid="52229"/>
                                        </p:tgtEl>
                                        <p:attrNameLst>
                                          <p:attrName>style.rotation</p:attrName>
                                        </p:attrNameLst>
                                      </p:cBhvr>
                                      <p:tavLst>
                                        <p:tav tm="0">
                                          <p:val>
                                            <p:fltVal val="90"/>
                                          </p:val>
                                        </p:tav>
                                        <p:tav tm="100000">
                                          <p:val>
                                            <p:fltVal val="0"/>
                                          </p:val>
                                        </p:tav>
                                      </p:tavLst>
                                    </p:anim>
                                    <p:animEffect transition="in" filter="fade">
                                      <p:cBhvr>
                                        <p:cTn id="16" dur="10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EA8E5404-F608-4992-814B-BFB0D58F6366}" type="datetime1">
              <a:rPr lang="en-US"/>
              <a:pPr>
                <a:defRPr/>
              </a:pPr>
              <a:t>9/26/2011</a:t>
            </a:fld>
            <a:endParaRPr lang="en-US"/>
          </a:p>
        </p:txBody>
      </p:sp>
      <p:sp>
        <p:nvSpPr>
          <p:cNvPr id="49154" name="Rectangle 2"/>
          <p:cNvSpPr>
            <a:spLocks noGrp="1"/>
          </p:cNvSpPr>
          <p:nvPr>
            <p:ph type="title" idx="4294967295"/>
          </p:nvPr>
        </p:nvSpPr>
        <p:spPr bwMode="auto"/>
        <p:txBody>
          <a:bodyPr wrap="square" numCol="1" anchorCtr="0" compatLnSpc="1">
            <a:prstTxWarp prst="textNoShape">
              <a:avLst/>
            </a:prstTxWarp>
          </a:bodyPr>
          <a:lstStyle/>
          <a:p>
            <a:pPr>
              <a:defRPr/>
            </a:pPr>
            <a:r>
              <a:rPr lang="en-US" smtClean="0"/>
              <a:t>Career Opportunities</a:t>
            </a:r>
          </a:p>
        </p:txBody>
      </p:sp>
      <p:sp>
        <p:nvSpPr>
          <p:cNvPr id="49155" name="Rectangle 3"/>
          <p:cNvSpPr>
            <a:spLocks noGrp="1"/>
          </p:cNvSpPr>
          <p:nvPr>
            <p:ph type="body" idx="4294967295"/>
          </p:nvPr>
        </p:nvSpPr>
        <p:spPr>
          <a:xfrm>
            <a:off x="457200" y="1600200"/>
            <a:ext cx="3886200" cy="4800600"/>
          </a:xfrm>
        </p:spPr>
        <p:txBody>
          <a:bodyPr/>
          <a:lstStyle/>
          <a:p>
            <a:pPr eaLnBrk="1" hangingPunct="1">
              <a:defRPr/>
            </a:pPr>
            <a:r>
              <a:rPr lang="en-US" sz="2000" smtClean="0">
                <a:effectLst>
                  <a:outerShdw blurRad="38100" dist="38100" dir="2700000" algn="tl">
                    <a:srgbClr val="C0C0C0"/>
                  </a:outerShdw>
                </a:effectLst>
              </a:rPr>
              <a:t>Bio-technician</a:t>
            </a:r>
          </a:p>
          <a:p>
            <a:pPr eaLnBrk="1" hangingPunct="1">
              <a:defRPr/>
            </a:pPr>
            <a:r>
              <a:rPr lang="en-US" sz="2000" smtClean="0">
                <a:effectLst>
                  <a:outerShdw blurRad="38100" dist="38100" dir="2700000" algn="tl">
                    <a:srgbClr val="C0C0C0"/>
                  </a:outerShdw>
                </a:effectLst>
              </a:rPr>
              <a:t>Business Manager</a:t>
            </a:r>
          </a:p>
          <a:p>
            <a:pPr eaLnBrk="1" hangingPunct="1">
              <a:defRPr/>
            </a:pPr>
            <a:r>
              <a:rPr lang="en-US" sz="2000" smtClean="0">
                <a:effectLst>
                  <a:outerShdw blurRad="38100" dist="38100" dir="2700000" algn="tl">
                    <a:srgbClr val="C0C0C0"/>
                  </a:outerShdw>
                </a:effectLst>
              </a:rPr>
              <a:t>Computer Aided Drafter</a:t>
            </a:r>
          </a:p>
          <a:p>
            <a:pPr eaLnBrk="1" hangingPunct="1">
              <a:defRPr/>
            </a:pPr>
            <a:r>
              <a:rPr lang="en-US" sz="2000" smtClean="0">
                <a:effectLst>
                  <a:outerShdw blurRad="38100" dist="38100" dir="2700000" algn="tl">
                    <a:srgbClr val="C0C0C0"/>
                  </a:outerShdw>
                </a:effectLst>
              </a:rPr>
              <a:t>Computer Support Specialist</a:t>
            </a:r>
          </a:p>
          <a:p>
            <a:pPr eaLnBrk="1" hangingPunct="1">
              <a:defRPr/>
            </a:pPr>
            <a:r>
              <a:rPr lang="en-US" sz="2000" smtClean="0">
                <a:effectLst>
                  <a:outerShdw blurRad="38100" dist="38100" dir="2700000" algn="tl">
                    <a:srgbClr val="C0C0C0"/>
                  </a:outerShdw>
                </a:effectLst>
              </a:rPr>
              <a:t>Cosmetician</a:t>
            </a:r>
          </a:p>
          <a:p>
            <a:pPr eaLnBrk="1" hangingPunct="1">
              <a:defRPr/>
            </a:pPr>
            <a:r>
              <a:rPr lang="en-US" sz="2000" smtClean="0">
                <a:effectLst>
                  <a:outerShdw blurRad="38100" dist="38100" dir="2700000" algn="tl">
                    <a:srgbClr val="C0C0C0"/>
                  </a:outerShdw>
                </a:effectLst>
              </a:rPr>
              <a:t>Dental Assistant</a:t>
            </a:r>
          </a:p>
          <a:p>
            <a:pPr eaLnBrk="1" hangingPunct="1">
              <a:defRPr/>
            </a:pPr>
            <a:r>
              <a:rPr lang="en-US" sz="2000" smtClean="0">
                <a:effectLst>
                  <a:outerShdw blurRad="38100" dist="38100" dir="2700000" algn="tl">
                    <a:srgbClr val="C0C0C0"/>
                  </a:outerShdw>
                </a:effectLst>
              </a:rPr>
              <a:t>Hygienist</a:t>
            </a:r>
          </a:p>
          <a:p>
            <a:pPr eaLnBrk="1" hangingPunct="1">
              <a:defRPr/>
            </a:pPr>
            <a:r>
              <a:rPr lang="en-US" sz="2000" smtClean="0">
                <a:effectLst>
                  <a:outerShdw blurRad="38100" dist="38100" dir="2700000" algn="tl">
                    <a:srgbClr val="C0C0C0"/>
                  </a:outerShdw>
                </a:effectLst>
              </a:rPr>
              <a:t>Interior Designer</a:t>
            </a:r>
          </a:p>
          <a:p>
            <a:pPr eaLnBrk="1" hangingPunct="1">
              <a:defRPr/>
            </a:pPr>
            <a:r>
              <a:rPr lang="en-US" sz="2000" smtClean="0">
                <a:effectLst>
                  <a:outerShdw blurRad="38100" dist="38100" dir="2700000" algn="tl">
                    <a:srgbClr val="C0C0C0"/>
                  </a:outerShdw>
                </a:effectLst>
              </a:rPr>
              <a:t>Journalist</a:t>
            </a:r>
          </a:p>
          <a:p>
            <a:pPr eaLnBrk="1" hangingPunct="1">
              <a:defRPr/>
            </a:pPr>
            <a:r>
              <a:rPr lang="en-US" sz="2000" smtClean="0">
                <a:effectLst>
                  <a:outerShdw blurRad="38100" dist="38100" dir="2700000" algn="tl">
                    <a:srgbClr val="C0C0C0"/>
                  </a:outerShdw>
                </a:effectLst>
              </a:rPr>
              <a:t>Medical Assistant</a:t>
            </a:r>
          </a:p>
          <a:p>
            <a:pPr eaLnBrk="1" hangingPunct="1">
              <a:defRPr/>
            </a:pPr>
            <a:r>
              <a:rPr lang="en-US" sz="2000" smtClean="0">
                <a:effectLst>
                  <a:outerShdw blurRad="38100" dist="38100" dir="2700000" algn="tl">
                    <a:srgbClr val="C0C0C0"/>
                  </a:outerShdw>
                </a:effectLst>
              </a:rPr>
              <a:t>Nurse</a:t>
            </a:r>
          </a:p>
          <a:p>
            <a:pPr eaLnBrk="1" hangingPunct="1">
              <a:defRPr/>
            </a:pPr>
            <a:r>
              <a:rPr lang="en-US" sz="2000" smtClean="0">
                <a:effectLst>
                  <a:outerShdw blurRad="38100" dist="38100" dir="2700000" algn="tl">
                    <a:srgbClr val="C0C0C0"/>
                  </a:outerShdw>
                </a:effectLst>
              </a:rPr>
              <a:t>Paralegal</a:t>
            </a:r>
          </a:p>
          <a:p>
            <a:pPr eaLnBrk="1" hangingPunct="1">
              <a:defRPr/>
            </a:pPr>
            <a:r>
              <a:rPr lang="en-US" sz="2000" smtClean="0">
                <a:effectLst>
                  <a:outerShdw blurRad="38100" dist="38100" dir="2700000" algn="tl">
                    <a:srgbClr val="C0C0C0"/>
                  </a:outerShdw>
                </a:effectLst>
              </a:rPr>
              <a:t>Paramedic</a:t>
            </a:r>
          </a:p>
          <a:p>
            <a:pPr>
              <a:defRPr/>
            </a:pPr>
            <a:endParaRPr lang="en-US" sz="2000" smtClean="0"/>
          </a:p>
        </p:txBody>
      </p:sp>
      <p:sp>
        <p:nvSpPr>
          <p:cNvPr id="49156" name="Rectangle 4"/>
          <p:cNvSpPr>
            <a:spLocks/>
          </p:cNvSpPr>
          <p:nvPr/>
        </p:nvSpPr>
        <p:spPr bwMode="auto">
          <a:xfrm>
            <a:off x="4419600" y="1524000"/>
            <a:ext cx="3886200" cy="4800600"/>
          </a:xfrm>
          <a:prstGeom prst="rect">
            <a:avLst/>
          </a:prstGeom>
          <a:noFill/>
          <a:ln w="9525">
            <a:noFill/>
            <a:miter lim="800000"/>
            <a:headEnd/>
            <a:tailEnd/>
          </a:ln>
        </p:spPr>
        <p:txBody>
          <a:bodyPr/>
          <a:lstStyle/>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Digital Imager</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Drug Prevention Educator</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Emergency Medical Technician</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Fashion designer</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Fire Fighter</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Graphic Artist</a:t>
            </a:r>
          </a:p>
          <a:p>
            <a:pPr marL="342900" indent="-228600">
              <a:spcBef>
                <a:spcPct val="20000"/>
              </a:spcBef>
              <a:buClr>
                <a:schemeClr val="accent1"/>
              </a:buClr>
              <a:buFont typeface="Arial" charset="0"/>
              <a:buChar char="•"/>
              <a:defRPr/>
            </a:pPr>
            <a:r>
              <a:rPr lang="en-US" sz="2000">
                <a:effectLst>
                  <a:outerShdw blurRad="38100" dist="38100" dir="2700000" algn="tl">
                    <a:srgbClr val="C0C0C0"/>
                  </a:outerShdw>
                </a:effectLst>
                <a:latin typeface="Calibri" pitchFamily="34" charset="0"/>
              </a:rPr>
              <a:t>Auto Mechanic</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Police Officer</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Real Estate Agent</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Respiratory Technician</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Surgical Technician</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Telecommunication Technician</a:t>
            </a:r>
          </a:p>
          <a:p>
            <a:pPr marL="342900" indent="-228600">
              <a:spcBef>
                <a:spcPct val="20000"/>
              </a:spcBef>
              <a:buClr>
                <a:schemeClr val="accent1"/>
              </a:buClr>
              <a:buFont typeface="Arial" charset="0"/>
              <a:buChar char="•"/>
              <a:defRPr/>
            </a:pPr>
            <a:r>
              <a:rPr lang="en-US" sz="2200">
                <a:effectLst>
                  <a:outerShdw blurRad="38100" dist="38100" dir="2700000" algn="tl">
                    <a:srgbClr val="C0C0C0"/>
                  </a:outerShdw>
                </a:effectLst>
                <a:latin typeface="Calibri" pitchFamily="34" charset="0"/>
              </a:rPr>
              <a:t>Web Designer</a:t>
            </a:r>
          </a:p>
          <a:p>
            <a:pPr marL="342900" indent="-228600">
              <a:spcBef>
                <a:spcPct val="20000"/>
              </a:spcBef>
              <a:buClr>
                <a:schemeClr val="accent1"/>
              </a:buClr>
              <a:buFont typeface="Arial" charset="0"/>
              <a:buChar char="•"/>
              <a:defRPr/>
            </a:pPr>
            <a:endParaRPr lang="en-US" sz="2000">
              <a:effectLst>
                <a:outerShdw blurRad="38100" dist="38100" dir="2700000" algn="tl">
                  <a:srgbClr val="C0C0C0"/>
                </a:outerShdw>
              </a:effectLst>
              <a:latin typeface="Calibri" pitchFamily="34" charset="0"/>
            </a:endParaRPr>
          </a:p>
          <a:p>
            <a:pPr marL="342900" indent="-228600" eaLnBrk="0" hangingPunct="0">
              <a:spcBef>
                <a:spcPct val="20000"/>
              </a:spcBef>
              <a:buClr>
                <a:schemeClr val="accent1"/>
              </a:buClr>
              <a:buFont typeface="Arial" charset="0"/>
              <a:buChar char="•"/>
              <a:defRPr/>
            </a:pPr>
            <a:endParaRPr lang="en-US" sz="2000">
              <a:latin typeface="Calibri"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p:cNvSpPr>
            <a:spLocks noGrp="1"/>
          </p:cNvSpPr>
          <p:nvPr>
            <p:ph type="dt" sz="half" idx="12"/>
          </p:nvPr>
        </p:nvSpPr>
        <p:spPr/>
        <p:txBody>
          <a:bodyPr/>
          <a:lstStyle/>
          <a:p>
            <a:pPr>
              <a:defRPr/>
            </a:pPr>
            <a:fld id="{450E5038-E3CB-493B-9184-455DF5FA4B31}" type="datetime1">
              <a:rPr lang="en-US"/>
              <a:pPr>
                <a:defRPr/>
              </a:pPr>
              <a:t>9/26/2011</a:t>
            </a:fld>
            <a:endParaRPr lang="en-US"/>
          </a:p>
        </p:txBody>
      </p:sp>
      <p:sp>
        <p:nvSpPr>
          <p:cNvPr id="40962"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4200" smtClean="0"/>
              <a:t>Who enrolls in Community College?</a:t>
            </a:r>
          </a:p>
        </p:txBody>
      </p:sp>
      <p:pic>
        <p:nvPicPr>
          <p:cNvPr id="81924" name="Picture 4" descr="Tom_Hanks"/>
          <p:cNvPicPr>
            <a:picLocks noChangeAspect="1" noChangeArrowheads="1"/>
          </p:cNvPicPr>
          <p:nvPr>
            <p:ph type="body" idx="4294967295"/>
          </p:nvPr>
        </p:nvPicPr>
        <p:blipFill>
          <a:blip r:embed="rId2"/>
          <a:srcRect/>
          <a:stretch>
            <a:fillRect/>
          </a:stretch>
        </p:blipFill>
        <p:spPr>
          <a:xfrm>
            <a:off x="609600" y="1752600"/>
            <a:ext cx="1082675" cy="1528763"/>
          </a:xfrm>
        </p:spPr>
      </p:pic>
      <p:sp>
        <p:nvSpPr>
          <p:cNvPr id="106500" name="Rectangle 19"/>
          <p:cNvSpPr>
            <a:spLocks noChangeArrowheads="1"/>
          </p:cNvSpPr>
          <p:nvPr/>
        </p:nvSpPr>
        <p:spPr bwMode="auto">
          <a:xfrm>
            <a:off x="533400" y="3222625"/>
            <a:ext cx="1524000" cy="641350"/>
          </a:xfrm>
          <a:prstGeom prst="rect">
            <a:avLst/>
          </a:prstGeom>
          <a:noFill/>
          <a:ln w="9525">
            <a:noFill/>
            <a:miter lim="800000"/>
            <a:headEnd/>
            <a:tailEnd/>
          </a:ln>
        </p:spPr>
        <p:txBody>
          <a:bodyPr anchor="ctr">
            <a:spAutoFit/>
          </a:bodyPr>
          <a:lstStyle/>
          <a:p>
            <a:r>
              <a:rPr lang="en-US" sz="1800" b="1" i="1"/>
              <a:t>Tom Hanks</a:t>
            </a:r>
          </a:p>
          <a:p>
            <a:pPr eaLnBrk="0" hangingPunct="0"/>
            <a:endParaRPr lang="en-US" sz="1800"/>
          </a:p>
        </p:txBody>
      </p:sp>
      <p:pic>
        <p:nvPicPr>
          <p:cNvPr id="106501" name="Picture 9" descr="untitled"/>
          <p:cNvPicPr>
            <a:picLocks noChangeAspect="1" noChangeArrowheads="1"/>
          </p:cNvPicPr>
          <p:nvPr/>
        </p:nvPicPr>
        <p:blipFill>
          <a:blip r:embed="rId3"/>
          <a:srcRect/>
          <a:stretch>
            <a:fillRect/>
          </a:stretch>
        </p:blipFill>
        <p:spPr bwMode="auto">
          <a:xfrm>
            <a:off x="2133600" y="1752600"/>
            <a:ext cx="1600200" cy="1493838"/>
          </a:xfrm>
          <a:prstGeom prst="rect">
            <a:avLst/>
          </a:prstGeom>
          <a:noFill/>
          <a:ln w="9525">
            <a:noFill/>
            <a:miter lim="800000"/>
            <a:headEnd/>
            <a:tailEnd/>
          </a:ln>
        </p:spPr>
      </p:pic>
      <p:sp>
        <p:nvSpPr>
          <p:cNvPr id="106502" name="Rectangle 10"/>
          <p:cNvSpPr>
            <a:spLocks noChangeArrowheads="1"/>
          </p:cNvSpPr>
          <p:nvPr/>
        </p:nvSpPr>
        <p:spPr bwMode="auto">
          <a:xfrm>
            <a:off x="2133600" y="3276600"/>
            <a:ext cx="1708150" cy="366713"/>
          </a:xfrm>
          <a:prstGeom prst="rect">
            <a:avLst/>
          </a:prstGeom>
          <a:noFill/>
          <a:ln w="9525">
            <a:noFill/>
            <a:miter lim="800000"/>
            <a:headEnd/>
            <a:tailEnd/>
          </a:ln>
        </p:spPr>
        <p:txBody>
          <a:bodyPr wrap="none" anchor="ctr">
            <a:spAutoFit/>
          </a:bodyPr>
          <a:lstStyle/>
          <a:p>
            <a:pPr eaLnBrk="0" hangingPunct="0"/>
            <a:r>
              <a:rPr lang="en-US" sz="1800" b="1" i="1"/>
              <a:t>George Lucas</a:t>
            </a:r>
          </a:p>
        </p:txBody>
      </p:sp>
      <p:pic>
        <p:nvPicPr>
          <p:cNvPr id="106503" name="Picture 5" descr="200px-John-madden"/>
          <p:cNvPicPr>
            <a:picLocks noChangeAspect="1" noChangeArrowheads="1"/>
          </p:cNvPicPr>
          <p:nvPr/>
        </p:nvPicPr>
        <p:blipFill>
          <a:blip r:embed="rId4"/>
          <a:srcRect/>
          <a:stretch>
            <a:fillRect/>
          </a:stretch>
        </p:blipFill>
        <p:spPr bwMode="auto">
          <a:xfrm>
            <a:off x="4191000" y="1752600"/>
            <a:ext cx="1600200" cy="1535113"/>
          </a:xfrm>
          <a:prstGeom prst="rect">
            <a:avLst/>
          </a:prstGeom>
          <a:noFill/>
          <a:ln w="9525">
            <a:noFill/>
            <a:miter lim="800000"/>
            <a:headEnd/>
            <a:tailEnd/>
          </a:ln>
        </p:spPr>
      </p:pic>
      <p:sp>
        <p:nvSpPr>
          <p:cNvPr id="106504" name="Rectangle 9"/>
          <p:cNvSpPr>
            <a:spLocks noChangeArrowheads="1"/>
          </p:cNvSpPr>
          <p:nvPr/>
        </p:nvSpPr>
        <p:spPr bwMode="auto">
          <a:xfrm>
            <a:off x="4114800" y="3276600"/>
            <a:ext cx="1657350" cy="366713"/>
          </a:xfrm>
          <a:prstGeom prst="rect">
            <a:avLst/>
          </a:prstGeom>
          <a:noFill/>
          <a:ln w="9525">
            <a:noFill/>
            <a:miter lim="800000"/>
            <a:headEnd/>
            <a:tailEnd/>
          </a:ln>
        </p:spPr>
        <p:txBody>
          <a:bodyPr wrap="none">
            <a:spAutoFit/>
          </a:bodyPr>
          <a:lstStyle/>
          <a:p>
            <a:r>
              <a:rPr lang="en-US" sz="1800" b="1" i="1"/>
              <a:t>John Madden</a:t>
            </a:r>
          </a:p>
        </p:txBody>
      </p:sp>
      <p:pic>
        <p:nvPicPr>
          <p:cNvPr id="82949" name="Picture 5" descr="1781261[1]"/>
          <p:cNvPicPr>
            <a:picLocks noChangeAspect="1" noChangeArrowheads="1"/>
          </p:cNvPicPr>
          <p:nvPr/>
        </p:nvPicPr>
        <p:blipFill>
          <a:blip r:embed="rId5"/>
          <a:srcRect/>
          <a:stretch>
            <a:fillRect/>
          </a:stretch>
        </p:blipFill>
        <p:spPr bwMode="auto">
          <a:xfrm>
            <a:off x="6096000" y="1828800"/>
            <a:ext cx="1092200" cy="1524000"/>
          </a:xfrm>
          <a:prstGeom prst="rect">
            <a:avLst/>
          </a:prstGeom>
          <a:noFill/>
          <a:ln w="9525">
            <a:noFill/>
            <a:miter lim="800000"/>
            <a:headEnd/>
            <a:tailEnd/>
          </a:ln>
        </p:spPr>
      </p:pic>
      <p:sp>
        <p:nvSpPr>
          <p:cNvPr id="106506" name="Rectangle 4"/>
          <p:cNvSpPr>
            <a:spLocks noChangeArrowheads="1"/>
          </p:cNvSpPr>
          <p:nvPr/>
        </p:nvSpPr>
        <p:spPr bwMode="auto">
          <a:xfrm>
            <a:off x="6019800" y="3276600"/>
            <a:ext cx="1822450" cy="641350"/>
          </a:xfrm>
          <a:prstGeom prst="rect">
            <a:avLst/>
          </a:prstGeom>
          <a:noFill/>
          <a:ln w="9525">
            <a:noFill/>
            <a:miter lim="800000"/>
            <a:headEnd/>
            <a:tailEnd/>
          </a:ln>
        </p:spPr>
        <p:txBody>
          <a:bodyPr wrap="none" anchor="ctr">
            <a:spAutoFit/>
          </a:bodyPr>
          <a:lstStyle/>
          <a:p>
            <a:r>
              <a:rPr lang="en-US" sz="1800" b="1" i="1"/>
              <a:t>Robin Williams</a:t>
            </a:r>
          </a:p>
          <a:p>
            <a:pPr eaLnBrk="0" hangingPunct="0"/>
            <a:endParaRPr lang="en-US" sz="1800"/>
          </a:p>
        </p:txBody>
      </p:sp>
      <p:pic>
        <p:nvPicPr>
          <p:cNvPr id="106507" name="Picture 12" descr="3b52090r"/>
          <p:cNvPicPr>
            <a:picLocks noChangeAspect="1" noChangeArrowheads="1"/>
          </p:cNvPicPr>
          <p:nvPr/>
        </p:nvPicPr>
        <p:blipFill>
          <a:blip r:embed="rId6"/>
          <a:srcRect/>
          <a:stretch>
            <a:fillRect/>
          </a:stretch>
        </p:blipFill>
        <p:spPr bwMode="auto">
          <a:xfrm>
            <a:off x="609600" y="3886200"/>
            <a:ext cx="1371600" cy="1905000"/>
          </a:xfrm>
          <a:prstGeom prst="rect">
            <a:avLst/>
          </a:prstGeom>
          <a:noFill/>
          <a:ln w="9525">
            <a:noFill/>
            <a:miter lim="800000"/>
            <a:headEnd/>
            <a:tailEnd/>
          </a:ln>
        </p:spPr>
      </p:pic>
      <p:sp>
        <p:nvSpPr>
          <p:cNvPr id="106508" name="Rectangle 17"/>
          <p:cNvSpPr>
            <a:spLocks noChangeArrowheads="1"/>
          </p:cNvSpPr>
          <p:nvPr/>
        </p:nvSpPr>
        <p:spPr bwMode="auto">
          <a:xfrm>
            <a:off x="609600" y="5791200"/>
            <a:ext cx="1644650" cy="641350"/>
          </a:xfrm>
          <a:prstGeom prst="rect">
            <a:avLst/>
          </a:prstGeom>
          <a:noFill/>
          <a:ln w="9525">
            <a:noFill/>
            <a:miter lim="800000"/>
            <a:headEnd/>
            <a:tailEnd/>
          </a:ln>
        </p:spPr>
        <p:txBody>
          <a:bodyPr wrap="none" anchor="ctr">
            <a:spAutoFit/>
          </a:bodyPr>
          <a:lstStyle/>
          <a:p>
            <a:r>
              <a:rPr lang="en-US" sz="1800" b="1" i="1"/>
              <a:t>Jimmy Carter</a:t>
            </a:r>
          </a:p>
          <a:p>
            <a:pPr eaLnBrk="0" hangingPunct="0"/>
            <a:endParaRPr lang="en-US" sz="1800"/>
          </a:p>
        </p:txBody>
      </p:sp>
      <p:pic>
        <p:nvPicPr>
          <p:cNvPr id="82957" name="Picture 13" descr="collins"/>
          <p:cNvPicPr>
            <a:picLocks noChangeAspect="1" noChangeArrowheads="1"/>
          </p:cNvPicPr>
          <p:nvPr/>
        </p:nvPicPr>
        <p:blipFill>
          <a:blip r:embed="rId7"/>
          <a:srcRect/>
          <a:stretch>
            <a:fillRect/>
          </a:stretch>
        </p:blipFill>
        <p:spPr bwMode="auto">
          <a:xfrm>
            <a:off x="2286000" y="3733800"/>
            <a:ext cx="1573213" cy="1981200"/>
          </a:xfrm>
          <a:prstGeom prst="rect">
            <a:avLst/>
          </a:prstGeom>
          <a:noFill/>
          <a:ln w="9525">
            <a:noFill/>
            <a:miter lim="800000"/>
            <a:headEnd/>
            <a:tailEnd/>
          </a:ln>
        </p:spPr>
      </p:pic>
      <p:sp>
        <p:nvSpPr>
          <p:cNvPr id="106510" name="Rectangle 20"/>
          <p:cNvSpPr>
            <a:spLocks noChangeArrowheads="1"/>
          </p:cNvSpPr>
          <p:nvPr/>
        </p:nvSpPr>
        <p:spPr bwMode="auto">
          <a:xfrm>
            <a:off x="2286000" y="5715000"/>
            <a:ext cx="1682750" cy="641350"/>
          </a:xfrm>
          <a:prstGeom prst="rect">
            <a:avLst/>
          </a:prstGeom>
          <a:noFill/>
          <a:ln w="9525">
            <a:noFill/>
            <a:miter lim="800000"/>
            <a:headEnd/>
            <a:tailEnd/>
          </a:ln>
        </p:spPr>
        <p:txBody>
          <a:bodyPr wrap="none" anchor="ctr">
            <a:spAutoFit/>
          </a:bodyPr>
          <a:lstStyle/>
          <a:p>
            <a:r>
              <a:rPr lang="en-US" sz="1800" b="1" i="1"/>
              <a:t>Eileen Collins</a:t>
            </a:r>
          </a:p>
          <a:p>
            <a:pPr eaLnBrk="0" hangingPunct="0"/>
            <a:endParaRPr lang="en-US" sz="1800"/>
          </a:p>
        </p:txBody>
      </p:sp>
      <p:pic>
        <p:nvPicPr>
          <p:cNvPr id="82955" name="Picture 11" descr="sports"/>
          <p:cNvPicPr>
            <a:picLocks noChangeAspect="1" noChangeArrowheads="1"/>
          </p:cNvPicPr>
          <p:nvPr/>
        </p:nvPicPr>
        <p:blipFill>
          <a:blip r:embed="rId8"/>
          <a:srcRect/>
          <a:stretch>
            <a:fillRect/>
          </a:stretch>
        </p:blipFill>
        <p:spPr bwMode="auto">
          <a:xfrm>
            <a:off x="4191000" y="3733800"/>
            <a:ext cx="1368425" cy="2057400"/>
          </a:xfrm>
          <a:prstGeom prst="rect">
            <a:avLst/>
          </a:prstGeom>
          <a:noFill/>
          <a:ln w="9525">
            <a:noFill/>
            <a:miter lim="800000"/>
            <a:headEnd/>
            <a:tailEnd/>
          </a:ln>
        </p:spPr>
      </p:pic>
      <p:sp>
        <p:nvSpPr>
          <p:cNvPr id="106512" name="Rectangle 17"/>
          <p:cNvSpPr>
            <a:spLocks noChangeArrowheads="1"/>
          </p:cNvSpPr>
          <p:nvPr/>
        </p:nvSpPr>
        <p:spPr bwMode="auto">
          <a:xfrm>
            <a:off x="4267200" y="5791200"/>
            <a:ext cx="1250950" cy="366713"/>
          </a:xfrm>
          <a:prstGeom prst="rect">
            <a:avLst/>
          </a:prstGeom>
          <a:noFill/>
          <a:ln w="9525">
            <a:noFill/>
            <a:miter lim="800000"/>
            <a:headEnd/>
            <a:tailEnd/>
          </a:ln>
        </p:spPr>
        <p:txBody>
          <a:bodyPr wrap="none">
            <a:spAutoFit/>
          </a:bodyPr>
          <a:lstStyle/>
          <a:p>
            <a:r>
              <a:rPr lang="en-US" sz="1800" b="1" i="1"/>
              <a:t>Jon Miller</a:t>
            </a:r>
          </a:p>
        </p:txBody>
      </p:sp>
      <p:pic>
        <p:nvPicPr>
          <p:cNvPr id="83976" name="Picture 8" descr="Disney-dpa_250"/>
          <p:cNvPicPr>
            <a:picLocks noChangeAspect="1" noChangeArrowheads="1"/>
          </p:cNvPicPr>
          <p:nvPr/>
        </p:nvPicPr>
        <p:blipFill>
          <a:blip r:embed="rId9"/>
          <a:srcRect/>
          <a:stretch>
            <a:fillRect/>
          </a:stretch>
        </p:blipFill>
        <p:spPr bwMode="auto">
          <a:xfrm>
            <a:off x="5943600" y="3810000"/>
            <a:ext cx="1719263" cy="1828800"/>
          </a:xfrm>
          <a:prstGeom prst="rect">
            <a:avLst/>
          </a:prstGeom>
          <a:noFill/>
          <a:ln w="9525">
            <a:noFill/>
            <a:miter lim="800000"/>
            <a:headEnd/>
            <a:tailEnd/>
          </a:ln>
        </p:spPr>
      </p:pic>
      <p:sp>
        <p:nvSpPr>
          <p:cNvPr id="106514" name="Rectangle 9"/>
          <p:cNvSpPr>
            <a:spLocks noChangeArrowheads="1"/>
          </p:cNvSpPr>
          <p:nvPr/>
        </p:nvSpPr>
        <p:spPr bwMode="auto">
          <a:xfrm>
            <a:off x="5943600" y="5638800"/>
            <a:ext cx="1676400" cy="1554163"/>
          </a:xfrm>
          <a:prstGeom prst="rect">
            <a:avLst/>
          </a:prstGeom>
          <a:noFill/>
          <a:ln w="9525">
            <a:noFill/>
            <a:miter lim="800000"/>
            <a:headEnd/>
            <a:tailEnd/>
          </a:ln>
        </p:spPr>
        <p:txBody>
          <a:bodyPr anchor="ctr">
            <a:spAutoFit/>
          </a:bodyPr>
          <a:lstStyle/>
          <a:p>
            <a:r>
              <a:rPr lang="en-US" sz="3200" b="1" i="1"/>
              <a:t>Walt Disney</a:t>
            </a:r>
          </a:p>
          <a:p>
            <a:pPr eaLnBrk="0" hangingPunct="0"/>
            <a:endParaRPr lang="en-US" sz="3200"/>
          </a:p>
        </p:txBody>
      </p:sp>
      <p:pic>
        <p:nvPicPr>
          <p:cNvPr id="106515" name="Picture 7" descr="Walt%20disney%2003"/>
          <p:cNvPicPr>
            <a:picLocks noChangeAspect="1" noChangeArrowheads="1"/>
          </p:cNvPicPr>
          <p:nvPr/>
        </p:nvPicPr>
        <p:blipFill>
          <a:blip r:embed="rId10"/>
          <a:srcRect/>
          <a:stretch>
            <a:fillRect/>
          </a:stretch>
        </p:blipFill>
        <p:spPr bwMode="auto">
          <a:xfrm>
            <a:off x="6781800" y="0"/>
            <a:ext cx="2362200" cy="1771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iterate type="lt">
                                    <p:tmPct val="0"/>
                                  </p:iterate>
                                  <p:childTnLst>
                                    <p:set>
                                      <p:cBhvr>
                                        <p:cTn id="6" dur="1" fill="hold">
                                          <p:stCondLst>
                                            <p:cond delay="0"/>
                                          </p:stCondLst>
                                        </p:cTn>
                                        <p:tgtEl>
                                          <p:spTgt spid="81924"/>
                                        </p:tgtEl>
                                        <p:attrNameLst>
                                          <p:attrName>style.visibility</p:attrName>
                                        </p:attrNameLst>
                                      </p:cBhvr>
                                      <p:to>
                                        <p:strVal val="visible"/>
                                      </p:to>
                                    </p:set>
                                    <p:animEffect transition="in" filter="fade">
                                      <p:cBhvr>
                                        <p:cTn id="7" dur="800" decel="100000"/>
                                        <p:tgtEl>
                                          <p:spTgt spid="81924"/>
                                        </p:tgtEl>
                                      </p:cBhvr>
                                    </p:animEffect>
                                    <p:anim calcmode="lin" valueType="num">
                                      <p:cBhvr>
                                        <p:cTn id="8" dur="800" decel="100000" fill="hold"/>
                                        <p:tgtEl>
                                          <p:spTgt spid="81924"/>
                                        </p:tgtEl>
                                        <p:attrNameLst>
                                          <p:attrName>style.rotation</p:attrName>
                                        </p:attrNameLst>
                                      </p:cBhvr>
                                      <p:tavLst>
                                        <p:tav tm="0">
                                          <p:val>
                                            <p:fltVal val="-90"/>
                                          </p:val>
                                        </p:tav>
                                        <p:tav tm="100000">
                                          <p:val>
                                            <p:fltVal val="0"/>
                                          </p:val>
                                        </p:tav>
                                      </p:tavLst>
                                    </p:anim>
                                    <p:anim calcmode="lin" valueType="num">
                                      <p:cBhvr>
                                        <p:cTn id="9" dur="800" decel="100000" fill="hold"/>
                                        <p:tgtEl>
                                          <p:spTgt spid="81924"/>
                                        </p:tgtEl>
                                        <p:attrNameLst>
                                          <p:attrName>ppt_x</p:attrName>
                                        </p:attrNameLst>
                                      </p:cBhvr>
                                      <p:tavLst>
                                        <p:tav tm="0">
                                          <p:val>
                                            <p:strVal val="#ppt_x+0.4"/>
                                          </p:val>
                                        </p:tav>
                                        <p:tav tm="100000">
                                          <p:val>
                                            <p:strVal val="#ppt_x-0.05"/>
                                          </p:val>
                                        </p:tav>
                                      </p:tavLst>
                                    </p:anim>
                                    <p:anim calcmode="lin" valueType="num">
                                      <p:cBhvr>
                                        <p:cTn id="10" dur="800" decel="100000" fill="hold"/>
                                        <p:tgtEl>
                                          <p:spTgt spid="8192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192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1924"/>
                                        </p:tgtEl>
                                        <p:attrNameLst>
                                          <p:attrName>ppt_y</p:attrName>
                                        </p:attrNameLst>
                                      </p:cBhvr>
                                      <p:tavLst>
                                        <p:tav tm="0">
                                          <p:val>
                                            <p:strVal val="#ppt_y+0.1"/>
                                          </p:val>
                                        </p:tav>
                                        <p:tav tm="100000">
                                          <p:val>
                                            <p:strVal val="#ppt_y"/>
                                          </p:val>
                                        </p:tav>
                                      </p:tavLst>
                                    </p:anim>
                                  </p:childTnLst>
                                </p:cTn>
                              </p:par>
                              <p:par>
                                <p:cTn id="13" presetID="31" presetClass="entr" presetSubtype="0" fill="hold" nodeType="withEffect">
                                  <p:stCondLst>
                                    <p:cond delay="0"/>
                                  </p:stCondLst>
                                  <p:iterate type="lt">
                                    <p:tmPct val="5000"/>
                                  </p:iterate>
                                  <p:childTnLst>
                                    <p:set>
                                      <p:cBhvr>
                                        <p:cTn id="14" dur="1" fill="hold">
                                          <p:stCondLst>
                                            <p:cond delay="0"/>
                                          </p:stCondLst>
                                        </p:cTn>
                                        <p:tgtEl>
                                          <p:spTgt spid="82949"/>
                                        </p:tgtEl>
                                        <p:attrNameLst>
                                          <p:attrName>style.visibility</p:attrName>
                                        </p:attrNameLst>
                                      </p:cBhvr>
                                      <p:to>
                                        <p:strVal val="visible"/>
                                      </p:to>
                                    </p:set>
                                    <p:anim calcmode="lin" valueType="num">
                                      <p:cBhvr>
                                        <p:cTn id="15" dur="1000" fill="hold"/>
                                        <p:tgtEl>
                                          <p:spTgt spid="82949"/>
                                        </p:tgtEl>
                                        <p:attrNameLst>
                                          <p:attrName>ppt_w</p:attrName>
                                        </p:attrNameLst>
                                      </p:cBhvr>
                                      <p:tavLst>
                                        <p:tav tm="0">
                                          <p:val>
                                            <p:fltVal val="0"/>
                                          </p:val>
                                        </p:tav>
                                        <p:tav tm="100000">
                                          <p:val>
                                            <p:strVal val="#ppt_w"/>
                                          </p:val>
                                        </p:tav>
                                      </p:tavLst>
                                    </p:anim>
                                    <p:anim calcmode="lin" valueType="num">
                                      <p:cBhvr>
                                        <p:cTn id="16" dur="1000" fill="hold"/>
                                        <p:tgtEl>
                                          <p:spTgt spid="82949"/>
                                        </p:tgtEl>
                                        <p:attrNameLst>
                                          <p:attrName>ppt_h</p:attrName>
                                        </p:attrNameLst>
                                      </p:cBhvr>
                                      <p:tavLst>
                                        <p:tav tm="0">
                                          <p:val>
                                            <p:fltVal val="0"/>
                                          </p:val>
                                        </p:tav>
                                        <p:tav tm="100000">
                                          <p:val>
                                            <p:strVal val="#ppt_h"/>
                                          </p:val>
                                        </p:tav>
                                      </p:tavLst>
                                    </p:anim>
                                    <p:anim calcmode="lin" valueType="num">
                                      <p:cBhvr>
                                        <p:cTn id="17" dur="1000" fill="hold"/>
                                        <p:tgtEl>
                                          <p:spTgt spid="82949"/>
                                        </p:tgtEl>
                                        <p:attrNameLst>
                                          <p:attrName>style.rotation</p:attrName>
                                        </p:attrNameLst>
                                      </p:cBhvr>
                                      <p:tavLst>
                                        <p:tav tm="0">
                                          <p:val>
                                            <p:fltVal val="90"/>
                                          </p:val>
                                        </p:tav>
                                        <p:tav tm="100000">
                                          <p:val>
                                            <p:fltVal val="0"/>
                                          </p:val>
                                        </p:tav>
                                      </p:tavLst>
                                    </p:anim>
                                    <p:animEffect transition="in" filter="fade">
                                      <p:cBhvr>
                                        <p:cTn id="18" dur="1000"/>
                                        <p:tgtEl>
                                          <p:spTgt spid="82949"/>
                                        </p:tgtEl>
                                      </p:cBhvr>
                                    </p:animEffect>
                                  </p:childTnLst>
                                </p:cTn>
                              </p:par>
                              <p:par>
                                <p:cTn id="19" presetID="2" presetClass="entr" presetSubtype="4" fill="hold" nodeType="withEffect">
                                  <p:stCondLst>
                                    <p:cond delay="0"/>
                                  </p:stCondLst>
                                  <p:childTnLst>
                                    <p:set>
                                      <p:cBhvr>
                                        <p:cTn id="20" dur="1" fill="hold">
                                          <p:stCondLst>
                                            <p:cond delay="0"/>
                                          </p:stCondLst>
                                        </p:cTn>
                                        <p:tgtEl>
                                          <p:spTgt spid="82957"/>
                                        </p:tgtEl>
                                        <p:attrNameLst>
                                          <p:attrName>style.visibility</p:attrName>
                                        </p:attrNameLst>
                                      </p:cBhvr>
                                      <p:to>
                                        <p:strVal val="visible"/>
                                      </p:to>
                                    </p:set>
                                    <p:anim calcmode="lin" valueType="num">
                                      <p:cBhvr additive="base">
                                        <p:cTn id="21" dur="3000" fill="hold"/>
                                        <p:tgtEl>
                                          <p:spTgt spid="82957"/>
                                        </p:tgtEl>
                                        <p:attrNameLst>
                                          <p:attrName>ppt_x</p:attrName>
                                        </p:attrNameLst>
                                      </p:cBhvr>
                                      <p:tavLst>
                                        <p:tav tm="0">
                                          <p:val>
                                            <p:strVal val="#ppt_x"/>
                                          </p:val>
                                        </p:tav>
                                        <p:tav tm="100000">
                                          <p:val>
                                            <p:strVal val="#ppt_x"/>
                                          </p:val>
                                        </p:tav>
                                      </p:tavLst>
                                    </p:anim>
                                    <p:anim calcmode="lin" valueType="num">
                                      <p:cBhvr additive="base">
                                        <p:cTn id="22" dur="3000" fill="hold"/>
                                        <p:tgtEl>
                                          <p:spTgt spid="82957"/>
                                        </p:tgtEl>
                                        <p:attrNameLst>
                                          <p:attrName>ppt_y</p:attrName>
                                        </p:attrNameLst>
                                      </p:cBhvr>
                                      <p:tavLst>
                                        <p:tav tm="0">
                                          <p:val>
                                            <p:strVal val="1+#ppt_h/2"/>
                                          </p:val>
                                        </p:tav>
                                        <p:tav tm="100000">
                                          <p:val>
                                            <p:strVal val="#ppt_y"/>
                                          </p:val>
                                        </p:tav>
                                      </p:tavLst>
                                    </p:anim>
                                  </p:childTnLst>
                                </p:cTn>
                              </p:par>
                              <p:par>
                                <p:cTn id="23" presetID="21" presetClass="entr" presetSubtype="4" fill="hold" nodeType="withEffect">
                                  <p:stCondLst>
                                    <p:cond delay="0"/>
                                  </p:stCondLst>
                                  <p:childTnLst>
                                    <p:set>
                                      <p:cBhvr>
                                        <p:cTn id="24" dur="1" fill="hold">
                                          <p:stCondLst>
                                            <p:cond delay="0"/>
                                          </p:stCondLst>
                                        </p:cTn>
                                        <p:tgtEl>
                                          <p:spTgt spid="82955"/>
                                        </p:tgtEl>
                                        <p:attrNameLst>
                                          <p:attrName>style.visibility</p:attrName>
                                        </p:attrNameLst>
                                      </p:cBhvr>
                                      <p:to>
                                        <p:strVal val="visible"/>
                                      </p:to>
                                    </p:set>
                                    <p:animEffect transition="in" filter="wheel(4)">
                                      <p:cBhvr>
                                        <p:cTn id="25" dur="2000"/>
                                        <p:tgtEl>
                                          <p:spTgt spid="82955"/>
                                        </p:tgtEl>
                                      </p:cBhvr>
                                    </p:animEffect>
                                  </p:childTnLst>
                                </p:cTn>
                              </p:par>
                              <p:par>
                                <p:cTn id="26" presetID="10" presetClass="entr" presetSubtype="0" fill="hold" nodeType="withEffect">
                                  <p:stCondLst>
                                    <p:cond delay="0"/>
                                  </p:stCondLst>
                                  <p:childTnLst>
                                    <p:set>
                                      <p:cBhvr>
                                        <p:cTn id="27" dur="1" fill="hold">
                                          <p:stCondLst>
                                            <p:cond delay="0"/>
                                          </p:stCondLst>
                                        </p:cTn>
                                        <p:tgtEl>
                                          <p:spTgt spid="83976"/>
                                        </p:tgtEl>
                                        <p:attrNameLst>
                                          <p:attrName>style.visibility</p:attrName>
                                        </p:attrNameLst>
                                      </p:cBhvr>
                                      <p:to>
                                        <p:strVal val="visible"/>
                                      </p:to>
                                    </p:set>
                                    <p:animEffect transition="in" filter="fade">
                                      <p:cBhvr>
                                        <p:cTn id="28" dur="2000"/>
                                        <p:tgtEl>
                                          <p:spTgt spid="83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2"/>
          </p:nvPr>
        </p:nvSpPr>
        <p:spPr/>
        <p:txBody>
          <a:bodyPr/>
          <a:lstStyle/>
          <a:p>
            <a:pPr>
              <a:defRPr/>
            </a:pPr>
            <a:fld id="{5F6A08DA-5EC9-406F-BE9F-D5DF446EA22B}" type="datetime1">
              <a:rPr lang="en-US"/>
              <a:pPr>
                <a:defRPr/>
              </a:pPr>
              <a:t>9/26/2011</a:t>
            </a:fld>
            <a:endParaRPr lang="en-US"/>
          </a:p>
        </p:txBody>
      </p:sp>
      <p:pic>
        <p:nvPicPr>
          <p:cNvPr id="107522" name="Picture 1046"/>
          <p:cNvPicPr>
            <a:picLocks noChangeAspect="1" noChangeArrowheads="1"/>
          </p:cNvPicPr>
          <p:nvPr/>
        </p:nvPicPr>
        <p:blipFill>
          <a:blip r:embed="rId2"/>
          <a:srcRect t="-26205" b="-26205"/>
          <a:stretch>
            <a:fillRect/>
          </a:stretch>
        </p:blipFill>
        <p:spPr bwMode="auto">
          <a:xfrm>
            <a:off x="609600" y="4114800"/>
            <a:ext cx="7239000" cy="3124200"/>
          </a:xfrm>
          <a:prstGeom prst="rect">
            <a:avLst/>
          </a:prstGeom>
          <a:noFill/>
          <a:ln w="9525">
            <a:noFill/>
            <a:miter lim="800000"/>
            <a:headEnd/>
            <a:tailEnd/>
          </a:ln>
        </p:spPr>
      </p:pic>
      <p:sp>
        <p:nvSpPr>
          <p:cNvPr id="107523" name="Rectangle 1047"/>
          <p:cNvSpPr>
            <a:spLocks noChangeArrowheads="1"/>
          </p:cNvSpPr>
          <p:nvPr/>
        </p:nvSpPr>
        <p:spPr bwMode="auto">
          <a:xfrm>
            <a:off x="1447800" y="4191000"/>
            <a:ext cx="5638800" cy="457200"/>
          </a:xfrm>
          <a:prstGeom prst="rect">
            <a:avLst/>
          </a:prstGeom>
          <a:noFill/>
          <a:ln w="9525">
            <a:noFill/>
            <a:miter lim="800000"/>
            <a:headEnd/>
            <a:tailEnd/>
          </a:ln>
        </p:spPr>
        <p:txBody>
          <a:bodyPr>
            <a:spAutoFit/>
          </a:bodyPr>
          <a:lstStyle/>
          <a:p>
            <a:r>
              <a:rPr lang="en-US" sz="2400" b="1">
                <a:solidFill>
                  <a:schemeClr val="folHlink"/>
                </a:solidFill>
                <a:latin typeface="American Typewriter"/>
                <a:ea typeface="ＭＳ Ｐゴシック" pitchFamily="34" charset="-128"/>
              </a:rPr>
              <a:t>CITY COLLEGE OF SAN FRANCISCO</a:t>
            </a:r>
          </a:p>
        </p:txBody>
      </p:sp>
      <p:pic>
        <p:nvPicPr>
          <p:cNvPr id="107524" name="Picture 13" descr="Photo"/>
          <p:cNvPicPr>
            <a:picLocks noChangeAspect="1" noChangeArrowheads="1"/>
          </p:cNvPicPr>
          <p:nvPr/>
        </p:nvPicPr>
        <p:blipFill>
          <a:blip r:embed="rId3"/>
          <a:srcRect/>
          <a:stretch>
            <a:fillRect/>
          </a:stretch>
        </p:blipFill>
        <p:spPr bwMode="auto">
          <a:xfrm>
            <a:off x="2133600" y="381000"/>
            <a:ext cx="2667000" cy="1828800"/>
          </a:xfrm>
          <a:prstGeom prst="rect">
            <a:avLst/>
          </a:prstGeom>
          <a:noFill/>
          <a:ln w="9525">
            <a:noFill/>
            <a:miter lim="800000"/>
            <a:headEnd/>
            <a:tailEnd/>
          </a:ln>
        </p:spPr>
      </p:pic>
      <p:sp>
        <p:nvSpPr>
          <p:cNvPr id="107525" name="Rectangle 10"/>
          <p:cNvSpPr>
            <a:spLocks noChangeArrowheads="1"/>
          </p:cNvSpPr>
          <p:nvPr/>
        </p:nvSpPr>
        <p:spPr bwMode="auto">
          <a:xfrm>
            <a:off x="4343400" y="1143000"/>
            <a:ext cx="4191000" cy="1982788"/>
          </a:xfrm>
          <a:prstGeom prst="rect">
            <a:avLst/>
          </a:prstGeom>
          <a:noFill/>
          <a:ln w="9525">
            <a:noFill/>
            <a:miter lim="800000"/>
            <a:headEnd/>
            <a:tailEnd/>
          </a:ln>
        </p:spPr>
        <p:txBody>
          <a:bodyPr>
            <a:spAutoFit/>
          </a:bodyPr>
          <a:lstStyle/>
          <a:p>
            <a:pPr lvl="1" eaLnBrk="0" hangingPunct="0"/>
            <a:r>
              <a:rPr lang="en-US" sz="2800" i="1"/>
              <a:t>College of San Mateo</a:t>
            </a:r>
          </a:p>
          <a:p>
            <a:pPr lvl="1" eaLnBrk="0" hangingPunct="0"/>
            <a:endParaRPr lang="en-US" sz="2000" i="1"/>
          </a:p>
          <a:p>
            <a:pPr lvl="1" eaLnBrk="0" hangingPunct="0"/>
            <a:r>
              <a:rPr lang="en-US" sz="2800" i="1"/>
              <a:t>Canada College</a:t>
            </a:r>
          </a:p>
          <a:p>
            <a:pPr lvl="1" eaLnBrk="0" hangingPunct="0"/>
            <a:endParaRPr lang="en-US" sz="2000" i="1"/>
          </a:p>
          <a:p>
            <a:pPr lvl="1" eaLnBrk="0" hangingPunct="0"/>
            <a:r>
              <a:rPr lang="en-US" sz="2800" i="1"/>
              <a:t>Skyline College</a:t>
            </a:r>
          </a:p>
        </p:txBody>
      </p:sp>
      <p:pic>
        <p:nvPicPr>
          <p:cNvPr id="107526" name="Picture 13"/>
          <p:cNvPicPr>
            <a:picLocks noChangeAspect="1"/>
          </p:cNvPicPr>
          <p:nvPr/>
        </p:nvPicPr>
        <p:blipFill>
          <a:blip r:embed="rId4"/>
          <a:srcRect/>
          <a:stretch>
            <a:fillRect/>
          </a:stretch>
        </p:blipFill>
        <p:spPr bwMode="auto">
          <a:xfrm>
            <a:off x="152400" y="1219200"/>
            <a:ext cx="2743200" cy="1931988"/>
          </a:xfrm>
          <a:prstGeom prst="rect">
            <a:avLst/>
          </a:prstGeom>
          <a:noFill/>
          <a:ln w="9525">
            <a:noFill/>
            <a:miter lim="800000"/>
            <a:headEnd/>
            <a:tailEnd/>
          </a:ln>
        </p:spPr>
      </p:pic>
      <p:pic>
        <p:nvPicPr>
          <p:cNvPr id="107527" name="Picture 12"/>
          <p:cNvPicPr>
            <a:picLocks noChangeAspect="1"/>
          </p:cNvPicPr>
          <p:nvPr/>
        </p:nvPicPr>
        <p:blipFill>
          <a:blip r:embed="rId5"/>
          <a:srcRect/>
          <a:stretch>
            <a:fillRect/>
          </a:stretch>
        </p:blipFill>
        <p:spPr bwMode="auto">
          <a:xfrm>
            <a:off x="2438400" y="2286000"/>
            <a:ext cx="2362200" cy="15748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EFD4E3BE-7F00-4D75-B834-31831C3AC379}" type="datetime1">
              <a:rPr lang="en-US"/>
              <a:pPr>
                <a:defRPr/>
              </a:pPr>
              <a:t>9/26/2011</a:t>
            </a:fld>
            <a:endParaRPr lang="en-US"/>
          </a:p>
        </p:txBody>
      </p:sp>
      <p:sp>
        <p:nvSpPr>
          <p:cNvPr id="43010"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5000" b="1" smtClean="0">
                <a:solidFill>
                  <a:srgbClr val="053F4B"/>
                </a:solidFill>
                <a:effectLst>
                  <a:outerShdw blurRad="38100" dist="38100" dir="2700000" algn="tl">
                    <a:srgbClr val="C0C0C0"/>
                  </a:outerShdw>
                </a:effectLst>
              </a:rPr>
              <a:t>The Admission Process</a:t>
            </a:r>
          </a:p>
        </p:txBody>
      </p:sp>
      <p:sp>
        <p:nvSpPr>
          <p:cNvPr id="43011" name="Rectangle 3"/>
          <p:cNvSpPr>
            <a:spLocks noGrp="1"/>
          </p:cNvSpPr>
          <p:nvPr>
            <p:ph type="body" idx="4294967295"/>
          </p:nvPr>
        </p:nvSpPr>
        <p:spPr/>
        <p:txBody>
          <a:bodyPr/>
          <a:lstStyle/>
          <a:p>
            <a:pPr eaLnBrk="1" hangingPunct="1">
              <a:defRPr/>
            </a:pPr>
            <a:r>
              <a:rPr lang="en-US" sz="2800" smtClean="0">
                <a:effectLst>
                  <a:outerShdw blurRad="38100" dist="38100" dir="2700000" algn="tl">
                    <a:srgbClr val="C0C0C0"/>
                  </a:outerShdw>
                </a:effectLst>
              </a:rPr>
              <a:t>Application for admission </a:t>
            </a:r>
            <a:r>
              <a:rPr lang="en-US" sz="2800" b="1" smtClean="0">
                <a:effectLst>
                  <a:outerShdw blurRad="38100" dist="38100" dir="2700000" algn="tl">
                    <a:srgbClr val="C0C0C0"/>
                  </a:outerShdw>
                </a:effectLst>
              </a:rPr>
              <a:t>- </a:t>
            </a:r>
            <a:r>
              <a:rPr lang="en-US" sz="2800" b="1" smtClean="0">
                <a:solidFill>
                  <a:srgbClr val="00FFCC"/>
                </a:solidFill>
                <a:effectLst>
                  <a:outerShdw blurRad="38100" dist="38100" dir="2700000" algn="tl">
                    <a:srgbClr val="C0C0C0"/>
                  </a:outerShdw>
                </a:effectLst>
              </a:rPr>
              <a:t>Top 100%</a:t>
            </a:r>
            <a:r>
              <a:rPr lang="en-US" sz="2800" b="1" smtClean="0">
                <a:effectLst>
                  <a:outerShdw blurRad="38100" dist="38100" dir="2700000" algn="tl">
                    <a:srgbClr val="C0C0C0"/>
                  </a:outerShdw>
                </a:effectLst>
              </a:rPr>
              <a:t> </a:t>
            </a:r>
          </a:p>
          <a:p>
            <a:pPr lvl="1" eaLnBrk="1" hangingPunct="1">
              <a:defRPr/>
            </a:pPr>
            <a:r>
              <a:rPr lang="en-US" sz="2800" b="1" smtClean="0">
                <a:effectLst>
                  <a:outerShdw blurRad="38100" dist="38100" dir="2700000" algn="tl">
                    <a:srgbClr val="C0C0C0"/>
                  </a:outerShdw>
                </a:effectLst>
                <a:hlinkClick r:id="rId2"/>
              </a:rPr>
              <a:t>http://cccapply.org/</a:t>
            </a:r>
            <a:r>
              <a:rPr lang="en-US" sz="2800" smtClean="0"/>
              <a:t> </a:t>
            </a:r>
            <a:endParaRPr lang="en-US" sz="2800" b="1" smtClean="0">
              <a:effectLst>
                <a:outerShdw blurRad="38100" dist="38100" dir="2700000" algn="tl">
                  <a:srgbClr val="C0C0C0"/>
                </a:outerShdw>
              </a:effectLst>
            </a:endParaRPr>
          </a:p>
          <a:p>
            <a:pPr eaLnBrk="1" hangingPunct="1">
              <a:defRPr/>
            </a:pPr>
            <a:r>
              <a:rPr lang="en-US" sz="2800" smtClean="0">
                <a:effectLst>
                  <a:outerShdw blurRad="38100" dist="38100" dir="2700000" algn="tl">
                    <a:srgbClr val="C0C0C0"/>
                  </a:outerShdw>
                </a:effectLst>
              </a:rPr>
              <a:t>Placement Tests</a:t>
            </a:r>
          </a:p>
          <a:p>
            <a:pPr eaLnBrk="1" hangingPunct="1">
              <a:defRPr/>
            </a:pPr>
            <a:r>
              <a:rPr lang="en-US" sz="2800" smtClean="0">
                <a:effectLst>
                  <a:outerShdw blurRad="38100" dist="38100" dir="2700000" algn="tl">
                    <a:srgbClr val="C0C0C0"/>
                  </a:outerShdw>
                </a:effectLst>
              </a:rPr>
              <a:t>Orientation</a:t>
            </a:r>
          </a:p>
          <a:p>
            <a:pPr eaLnBrk="1" hangingPunct="1">
              <a:defRPr/>
            </a:pPr>
            <a:r>
              <a:rPr lang="en-US" sz="2800" smtClean="0">
                <a:effectLst>
                  <a:outerShdw blurRad="38100" dist="38100" dir="2700000" algn="tl">
                    <a:srgbClr val="C0C0C0"/>
                  </a:outerShdw>
                </a:effectLst>
              </a:rPr>
              <a:t>Counseling Assistance</a:t>
            </a:r>
          </a:p>
          <a:p>
            <a:pPr lvl="1" eaLnBrk="1" hangingPunct="1">
              <a:buFont typeface="Wingdings" pitchFamily="2" charset="2"/>
              <a:buChar char="Ø"/>
              <a:defRPr/>
            </a:pPr>
            <a:r>
              <a:rPr lang="en-US" sz="2800" smtClean="0">
                <a:effectLst>
                  <a:outerShdw blurRad="38100" dist="38100" dir="2700000" algn="tl">
                    <a:srgbClr val="C0C0C0"/>
                  </a:outerShdw>
                </a:effectLst>
              </a:rPr>
              <a:t>Course Selection, Major Exploration, </a:t>
            </a:r>
          </a:p>
          <a:p>
            <a:pPr lvl="1" eaLnBrk="1" hangingPunct="1">
              <a:buFont typeface="Wingdings" pitchFamily="2" charset="2"/>
              <a:buChar char="Ø"/>
              <a:defRPr/>
            </a:pPr>
            <a:r>
              <a:rPr lang="en-US" sz="2800" smtClean="0">
                <a:effectLst>
                  <a:outerShdw blurRad="38100" dist="38100" dir="2700000" algn="tl">
                    <a:srgbClr val="C0C0C0"/>
                  </a:outerShdw>
                </a:effectLst>
              </a:rPr>
              <a:t>Transfer Information</a:t>
            </a:r>
          </a:p>
          <a:p>
            <a:pPr lvl="1" eaLnBrk="1" hangingPunct="1">
              <a:buFont typeface="Wingdings" pitchFamily="2" charset="2"/>
              <a:buChar char="Ø"/>
              <a:defRPr/>
            </a:pPr>
            <a:r>
              <a:rPr lang="en-US" sz="2800" smtClean="0">
                <a:effectLst>
                  <a:outerShdw blurRad="38100" dist="38100" dir="2700000" algn="tl">
                    <a:srgbClr val="C0C0C0"/>
                  </a:outerShdw>
                </a:effectLst>
              </a:rPr>
              <a:t>Support Services</a:t>
            </a:r>
          </a:p>
          <a:p>
            <a:pPr eaLnBrk="1" hangingPunct="1">
              <a:defRPr/>
            </a:pPr>
            <a:r>
              <a:rPr lang="en-US" sz="2800" smtClean="0">
                <a:effectLst>
                  <a:outerShdw blurRad="38100" dist="38100" dir="2700000" algn="tl">
                    <a:srgbClr val="C0C0C0"/>
                  </a:outerShdw>
                </a:effectLst>
              </a:rPr>
              <a:t>Online Registration</a:t>
            </a:r>
          </a:p>
          <a:p>
            <a:pPr>
              <a:defRPr/>
            </a:pPr>
            <a:endParaRPr lang="en-US" sz="280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B4043AE7-377A-457A-BC32-92F1EFBDA0AB}" type="datetime1">
              <a:rPr lang="en-US"/>
              <a:pPr>
                <a:defRPr/>
              </a:pPr>
              <a:t>9/26/2011</a:t>
            </a:fld>
            <a:endParaRPr lang="en-US"/>
          </a:p>
        </p:txBody>
      </p:sp>
      <p:sp>
        <p:nvSpPr>
          <p:cNvPr id="114690" name="Rectangle 2"/>
          <p:cNvSpPr>
            <a:spLocks noGrp="1"/>
          </p:cNvSpPr>
          <p:nvPr>
            <p:ph type="title"/>
          </p:nvPr>
        </p:nvSpPr>
        <p:spPr bwMode="auto">
          <a:noFill/>
        </p:spPr>
        <p:txBody>
          <a:bodyPr wrap="square" numCol="1" anchorCtr="0" compatLnSpc="1">
            <a:prstTxWarp prst="textNoShape">
              <a:avLst/>
            </a:prstTxWarp>
          </a:bodyPr>
          <a:lstStyle/>
          <a:p>
            <a:r>
              <a:rPr lang="en-US" smtClean="0"/>
              <a:t>College Presentations</a:t>
            </a:r>
          </a:p>
        </p:txBody>
      </p:sp>
      <p:sp>
        <p:nvSpPr>
          <p:cNvPr id="114691" name="Rectangle 3"/>
          <p:cNvSpPr>
            <a:spLocks noGrp="1"/>
          </p:cNvSpPr>
          <p:nvPr>
            <p:ph type="body" idx="1"/>
          </p:nvPr>
        </p:nvSpPr>
        <p:spPr>
          <a:xfrm>
            <a:off x="457200" y="1219200"/>
            <a:ext cx="7620000" cy="5410200"/>
          </a:xfrm>
        </p:spPr>
        <p:txBody>
          <a:bodyPr/>
          <a:lstStyle/>
          <a:p>
            <a:pPr>
              <a:lnSpc>
                <a:spcPct val="90000"/>
              </a:lnSpc>
              <a:buFont typeface="Arial" charset="0"/>
              <a:buNone/>
            </a:pPr>
            <a:r>
              <a:rPr lang="en-US" sz="2000" b="1" smtClean="0"/>
              <a:t>AFTER-SCHOOL in the Counseling office, 258F</a:t>
            </a:r>
          </a:p>
          <a:p>
            <a:pPr>
              <a:lnSpc>
                <a:spcPct val="90000"/>
              </a:lnSpc>
            </a:pPr>
            <a:r>
              <a:rPr lang="en-US" sz="2000" smtClean="0">
                <a:solidFill>
                  <a:schemeClr val="hlink"/>
                </a:solidFill>
              </a:rPr>
              <a:t>Wed, Sept. 28 at 2 pm: San Francisco State University</a:t>
            </a:r>
          </a:p>
          <a:p>
            <a:pPr>
              <a:lnSpc>
                <a:spcPct val="90000"/>
              </a:lnSpc>
            </a:pPr>
            <a:r>
              <a:rPr lang="en-US" sz="2000" smtClean="0">
                <a:solidFill>
                  <a:schemeClr val="hlink"/>
                </a:solidFill>
              </a:rPr>
              <a:t>Mon, Oct. 17 at 3 pm: Smith College</a:t>
            </a:r>
          </a:p>
          <a:p>
            <a:pPr>
              <a:lnSpc>
                <a:spcPct val="90000"/>
              </a:lnSpc>
            </a:pPr>
            <a:r>
              <a:rPr lang="en-US" sz="2000" smtClean="0">
                <a:solidFill>
                  <a:schemeClr val="hlink"/>
                </a:solidFill>
              </a:rPr>
              <a:t>Thurs, Oct. 20 at 3 pm: USC &amp; Whitman College</a:t>
            </a:r>
          </a:p>
          <a:p>
            <a:pPr>
              <a:lnSpc>
                <a:spcPct val="90000"/>
              </a:lnSpc>
            </a:pPr>
            <a:r>
              <a:rPr lang="en-US" sz="2000" smtClean="0">
                <a:solidFill>
                  <a:schemeClr val="hlink"/>
                </a:solidFill>
              </a:rPr>
              <a:t>Mon, Oct. 24 at 3 pm: Amherst College </a:t>
            </a:r>
          </a:p>
          <a:p>
            <a:pPr>
              <a:lnSpc>
                <a:spcPct val="90000"/>
              </a:lnSpc>
            </a:pPr>
            <a:r>
              <a:rPr lang="en-US" sz="2000" smtClean="0">
                <a:solidFill>
                  <a:schemeClr val="hlink"/>
                </a:solidFill>
              </a:rPr>
              <a:t>Tues, Oct. 25 at 3 pm: Dominican University of CA</a:t>
            </a:r>
          </a:p>
          <a:p>
            <a:pPr>
              <a:lnSpc>
                <a:spcPct val="90000"/>
              </a:lnSpc>
            </a:pPr>
            <a:r>
              <a:rPr lang="en-US" sz="2000" smtClean="0">
                <a:solidFill>
                  <a:schemeClr val="hlink"/>
                </a:solidFill>
              </a:rPr>
              <a:t>Tues, Nov. 1 at 3 pm: UCLA</a:t>
            </a:r>
          </a:p>
          <a:p>
            <a:pPr>
              <a:lnSpc>
                <a:spcPct val="90000"/>
              </a:lnSpc>
            </a:pPr>
            <a:r>
              <a:rPr lang="en-US" sz="2000" smtClean="0">
                <a:solidFill>
                  <a:schemeClr val="hlink"/>
                </a:solidFill>
              </a:rPr>
              <a:t>Thurs, Nov. 3 at 2 pm: CSU Sacramento</a:t>
            </a:r>
          </a:p>
          <a:p>
            <a:pPr>
              <a:lnSpc>
                <a:spcPct val="90000"/>
              </a:lnSpc>
            </a:pPr>
            <a:r>
              <a:rPr lang="en-US" sz="2000" smtClean="0">
                <a:solidFill>
                  <a:schemeClr val="hlink"/>
                </a:solidFill>
              </a:rPr>
              <a:t>Wed, Nov. 9 at 2 pm: Cal Poly Pomona </a:t>
            </a:r>
          </a:p>
          <a:p>
            <a:pPr>
              <a:lnSpc>
                <a:spcPct val="90000"/>
              </a:lnSpc>
            </a:pPr>
            <a:endParaRPr lang="en-US" sz="2000" smtClean="0">
              <a:solidFill>
                <a:schemeClr val="hlink"/>
              </a:solidFill>
            </a:endParaRPr>
          </a:p>
          <a:p>
            <a:pPr>
              <a:lnSpc>
                <a:spcPct val="90000"/>
              </a:lnSpc>
            </a:pPr>
            <a:r>
              <a:rPr lang="en-US" sz="2000" b="1" u="sng" smtClean="0"/>
              <a:t>College &amp; Career Expo: College Fair: 60+ colleges</a:t>
            </a:r>
          </a:p>
          <a:p>
            <a:pPr lvl="1">
              <a:lnSpc>
                <a:spcPct val="90000"/>
              </a:lnSpc>
            </a:pPr>
            <a:r>
              <a:rPr lang="en-US" sz="1800" smtClean="0">
                <a:solidFill>
                  <a:schemeClr val="hlink"/>
                </a:solidFill>
              </a:rPr>
              <a:t>Friday, Oct. 14, from 9:30-11:30 a.m. </a:t>
            </a:r>
          </a:p>
          <a:p>
            <a:pPr lvl="2">
              <a:lnSpc>
                <a:spcPct val="90000"/>
              </a:lnSpc>
            </a:pPr>
            <a:r>
              <a:rPr lang="en-US" sz="1600" smtClean="0">
                <a:solidFill>
                  <a:schemeClr val="hlink"/>
                </a:solidFill>
              </a:rPr>
              <a:t>Including: UC, CSU, Private colleges, for a complete list of colleges, go here: galileoweb.org/college</a:t>
            </a:r>
          </a:p>
          <a:p>
            <a:pPr lvl="2">
              <a:lnSpc>
                <a:spcPct val="90000"/>
              </a:lnSpc>
            </a:pPr>
            <a:endParaRPr lang="en-US" sz="1600" smtClean="0">
              <a:solidFill>
                <a:schemeClr val="hlink"/>
              </a:solidFill>
            </a:endParaRPr>
          </a:p>
          <a:p>
            <a:pPr>
              <a:lnSpc>
                <a:spcPct val="90000"/>
              </a:lnSpc>
            </a:pPr>
            <a:r>
              <a:rPr lang="en-US" sz="2000" b="1" smtClean="0"/>
              <a:t>UC Davis college campus field trip: </a:t>
            </a:r>
            <a:r>
              <a:rPr lang="en-US" sz="2000" b="1" smtClean="0">
                <a:solidFill>
                  <a:schemeClr val="hlink"/>
                </a:solidFill>
              </a:rPr>
              <a:t>Wed, Oct. 19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D557BB76-6FB5-4532-8343-A8085B2131EC}" type="datetime1">
              <a:rPr lang="en-US"/>
              <a:pPr>
                <a:defRPr/>
              </a:pPr>
              <a:t>9/26/2011</a:t>
            </a:fld>
            <a:endParaRPr lang="en-US"/>
          </a:p>
        </p:txBody>
      </p:sp>
      <p:sp>
        <p:nvSpPr>
          <p:cNvPr id="44034"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3600" b="1" smtClean="0">
                <a:solidFill>
                  <a:srgbClr val="053F4B"/>
                </a:solidFill>
                <a:effectLst>
                  <a:outerShdw blurRad="38100" dist="38100" dir="2700000" algn="tl">
                    <a:srgbClr val="C0C0C0"/>
                  </a:outerShdw>
                </a:effectLst>
              </a:rPr>
              <a:t>Comprehensive Support Services</a:t>
            </a:r>
          </a:p>
        </p:txBody>
      </p:sp>
      <p:sp>
        <p:nvSpPr>
          <p:cNvPr id="44035" name="Rectangle 3"/>
          <p:cNvSpPr>
            <a:spLocks noGrp="1"/>
          </p:cNvSpPr>
          <p:nvPr>
            <p:ph type="body" idx="4294967295"/>
          </p:nvPr>
        </p:nvSpPr>
        <p:spPr>
          <a:xfrm>
            <a:off x="457200" y="1600200"/>
            <a:ext cx="3962400" cy="4800600"/>
          </a:xfrm>
        </p:spPr>
        <p:txBody>
          <a:bodyPr/>
          <a:lstStyle/>
          <a:p>
            <a:pPr eaLnBrk="1" hangingPunct="1">
              <a:defRPr/>
            </a:pPr>
            <a:r>
              <a:rPr lang="en-US" sz="2800" b="1" smtClean="0">
                <a:effectLst>
                  <a:outerShdw blurRad="38100" dist="38100" dir="2700000" algn="tl">
                    <a:srgbClr val="C0C0C0"/>
                  </a:outerShdw>
                </a:effectLst>
              </a:rPr>
              <a:t>Computer Lab </a:t>
            </a:r>
          </a:p>
          <a:p>
            <a:pPr eaLnBrk="1" hangingPunct="1">
              <a:defRPr/>
            </a:pPr>
            <a:r>
              <a:rPr lang="en-US" sz="2800" b="1" smtClean="0">
                <a:effectLst>
                  <a:outerShdw blurRad="38100" dist="38100" dir="2700000" algn="tl">
                    <a:srgbClr val="C0C0C0"/>
                  </a:outerShdw>
                </a:effectLst>
              </a:rPr>
              <a:t>Disabled Students Program</a:t>
            </a:r>
          </a:p>
          <a:p>
            <a:pPr eaLnBrk="1" hangingPunct="1">
              <a:defRPr/>
            </a:pPr>
            <a:r>
              <a:rPr lang="en-US" sz="2800" b="1" smtClean="0">
                <a:effectLst>
                  <a:outerShdw blurRad="38100" dist="38100" dir="2700000" algn="tl">
                    <a:srgbClr val="C0C0C0"/>
                  </a:outerShdw>
                </a:effectLst>
              </a:rPr>
              <a:t>English as a Second Language</a:t>
            </a:r>
          </a:p>
          <a:p>
            <a:pPr eaLnBrk="1" hangingPunct="1">
              <a:defRPr/>
            </a:pPr>
            <a:r>
              <a:rPr lang="en-US" sz="2800" b="1" smtClean="0">
                <a:effectLst>
                  <a:outerShdw blurRad="38100" dist="38100" dir="2700000" algn="tl">
                    <a:srgbClr val="C0C0C0"/>
                  </a:outerShdw>
                </a:effectLst>
              </a:rPr>
              <a:t>Extended Opportunity Program &amp; Services</a:t>
            </a:r>
            <a:r>
              <a:rPr lang="en-US" sz="2800" smtClean="0">
                <a:effectLst>
                  <a:outerShdw blurRad="38100" dist="38100" dir="2700000" algn="tl">
                    <a:srgbClr val="C0C0C0"/>
                  </a:outerShdw>
                </a:effectLst>
              </a:rPr>
              <a:t> </a:t>
            </a:r>
            <a:endParaRPr lang="en-US" sz="2800" b="1" smtClean="0">
              <a:effectLst>
                <a:outerShdw blurRad="38100" dist="38100" dir="2700000" algn="tl">
                  <a:srgbClr val="C0C0C0"/>
                </a:outerShdw>
              </a:effectLst>
            </a:endParaRPr>
          </a:p>
          <a:p>
            <a:pPr eaLnBrk="1" hangingPunct="1">
              <a:defRPr/>
            </a:pPr>
            <a:r>
              <a:rPr lang="en-US" sz="2800" b="1" smtClean="0">
                <a:effectLst>
                  <a:outerShdw blurRad="38100" dist="38100" dir="2700000" algn="tl">
                    <a:srgbClr val="C0C0C0"/>
                  </a:outerShdw>
                </a:effectLst>
              </a:rPr>
              <a:t>Financial Aid</a:t>
            </a:r>
          </a:p>
          <a:p>
            <a:pPr eaLnBrk="1" hangingPunct="1">
              <a:defRPr/>
            </a:pPr>
            <a:r>
              <a:rPr lang="en-US" sz="2800" b="1" smtClean="0">
                <a:effectLst>
                  <a:outerShdw blurRad="38100" dist="38100" dir="2700000" algn="tl">
                    <a:srgbClr val="C0C0C0"/>
                  </a:outerShdw>
                </a:effectLst>
              </a:rPr>
              <a:t>Health Services</a:t>
            </a:r>
          </a:p>
          <a:p>
            <a:pPr>
              <a:defRPr/>
            </a:pPr>
            <a:endParaRPr lang="en-US" sz="3200" smtClean="0"/>
          </a:p>
        </p:txBody>
      </p:sp>
      <p:sp>
        <p:nvSpPr>
          <p:cNvPr id="44036" name="Rectangle 4"/>
          <p:cNvSpPr>
            <a:spLocks noChangeArrowheads="1"/>
          </p:cNvSpPr>
          <p:nvPr/>
        </p:nvSpPr>
        <p:spPr bwMode="auto">
          <a:xfrm>
            <a:off x="4648200" y="1676400"/>
            <a:ext cx="2819400" cy="3743325"/>
          </a:xfrm>
          <a:prstGeom prst="rect">
            <a:avLst/>
          </a:prstGeom>
          <a:noFill/>
          <a:ln w="9525">
            <a:noFill/>
            <a:miter lim="800000"/>
            <a:headEnd/>
            <a:tailEnd/>
          </a:ln>
          <a:effectLst/>
        </p:spPr>
        <p:txBody>
          <a:bodyPr>
            <a:spAutoFit/>
          </a:bodyPr>
          <a:lstStyle/>
          <a:p>
            <a:pPr>
              <a:buFontTx/>
              <a:buChar char="•"/>
              <a:defRPr/>
            </a:pPr>
            <a:r>
              <a:rPr lang="en-US" sz="2400" b="1">
                <a:effectLst>
                  <a:outerShdw blurRad="38100" dist="38100" dir="2700000" algn="tl">
                    <a:srgbClr val="C0C0C0"/>
                  </a:outerShdw>
                </a:effectLst>
              </a:rPr>
              <a:t> Library Access</a:t>
            </a:r>
          </a:p>
          <a:p>
            <a:pPr>
              <a:buFontTx/>
              <a:buChar char="•"/>
              <a:defRPr/>
            </a:pPr>
            <a:r>
              <a:rPr lang="en-US" sz="2400" b="1">
                <a:effectLst>
                  <a:outerShdw blurRad="38100" dist="38100" dir="2700000" algn="tl">
                    <a:srgbClr val="C0C0C0"/>
                  </a:outerShdw>
                </a:effectLst>
              </a:rPr>
              <a:t> Math labs</a:t>
            </a:r>
          </a:p>
          <a:p>
            <a:pPr>
              <a:buFontTx/>
              <a:buChar char="•"/>
              <a:defRPr/>
            </a:pPr>
            <a:r>
              <a:rPr lang="en-US" sz="2400" b="1">
                <a:effectLst>
                  <a:outerShdw blurRad="38100" dist="38100" dir="2700000" algn="tl">
                    <a:srgbClr val="C0C0C0"/>
                  </a:outerShdw>
                </a:effectLst>
              </a:rPr>
              <a:t> Psychological Services</a:t>
            </a:r>
          </a:p>
          <a:p>
            <a:pPr>
              <a:buFontTx/>
              <a:buChar char="•"/>
              <a:defRPr/>
            </a:pPr>
            <a:r>
              <a:rPr lang="en-US" sz="2400" b="1">
                <a:effectLst>
                  <a:outerShdw blurRad="38100" dist="38100" dir="2700000" algn="tl">
                    <a:srgbClr val="C0C0C0"/>
                  </a:outerShdw>
                </a:effectLst>
              </a:rPr>
              <a:t> Reading Center</a:t>
            </a:r>
          </a:p>
          <a:p>
            <a:pPr>
              <a:buFontTx/>
              <a:buChar char="•"/>
              <a:defRPr/>
            </a:pPr>
            <a:r>
              <a:rPr lang="en-US" sz="2400" b="1">
                <a:effectLst>
                  <a:outerShdw blurRad="38100" dist="38100" dir="2700000" algn="tl">
                    <a:srgbClr val="C0C0C0"/>
                  </a:outerShdw>
                </a:effectLst>
              </a:rPr>
              <a:t> Scholarships</a:t>
            </a:r>
          </a:p>
          <a:p>
            <a:pPr>
              <a:buFontTx/>
              <a:buChar char="•"/>
              <a:defRPr/>
            </a:pPr>
            <a:r>
              <a:rPr lang="en-US" sz="2400" b="1">
                <a:effectLst>
                  <a:outerShdw blurRad="38100" dist="38100" dir="2700000" algn="tl">
                    <a:srgbClr val="C0C0C0"/>
                  </a:outerShdw>
                </a:effectLst>
              </a:rPr>
              <a:t> Student Employment</a:t>
            </a:r>
          </a:p>
          <a:p>
            <a:pPr>
              <a:buFontTx/>
              <a:buChar char="•"/>
              <a:defRPr/>
            </a:pPr>
            <a:r>
              <a:rPr lang="en-US" sz="2400" b="1">
                <a:effectLst>
                  <a:outerShdw blurRad="38100" dist="38100" dir="2700000" algn="tl">
                    <a:srgbClr val="C0C0C0"/>
                  </a:outerShdw>
                </a:effectLst>
              </a:rPr>
              <a:t> Tutorial Center</a:t>
            </a:r>
          </a:p>
          <a:p>
            <a:pPr>
              <a:buFontTx/>
              <a:buChar char="•"/>
              <a:defRPr/>
            </a:pPr>
            <a:r>
              <a:rPr lang="en-US" sz="2400" b="1">
                <a:effectLst>
                  <a:outerShdw blurRad="38100" dist="38100" dir="2700000" algn="tl">
                    <a:srgbClr val="C0C0C0"/>
                  </a:outerShdw>
                </a:effectLst>
              </a:rPr>
              <a:t> Writing Center</a:t>
            </a:r>
            <a:r>
              <a:rPr lang="en-US" sz="1800"/>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569A5993-7DAE-4837-88CA-C63349660B7F}" type="datetime1">
              <a:rPr lang="en-US"/>
              <a:pPr>
                <a:defRPr/>
              </a:pPr>
              <a:t>9/26/2011</a:t>
            </a:fld>
            <a:endParaRPr lang="en-US"/>
          </a:p>
        </p:txBody>
      </p:sp>
      <p:sp>
        <p:nvSpPr>
          <p:cNvPr id="46082"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4200" b="1" smtClean="0">
                <a:solidFill>
                  <a:srgbClr val="00FFCC"/>
                </a:solidFill>
                <a:effectLst>
                  <a:outerShdw blurRad="38100" dist="38100" dir="2700000" algn="tl">
                    <a:srgbClr val="C0C0C0"/>
                  </a:outerShdw>
                </a:effectLst>
                <a:latin typeface="Garamond" pitchFamily="18" charset="0"/>
              </a:rPr>
              <a:t>‘Best Advice’ for High School Students</a:t>
            </a:r>
          </a:p>
        </p:txBody>
      </p:sp>
      <p:sp>
        <p:nvSpPr>
          <p:cNvPr id="46083" name="Rectangle 3"/>
          <p:cNvSpPr>
            <a:spLocks noGrp="1"/>
          </p:cNvSpPr>
          <p:nvPr>
            <p:ph type="body" idx="4294967295"/>
          </p:nvPr>
        </p:nvSpPr>
        <p:spPr/>
        <p:txBody>
          <a:bodyPr/>
          <a:lstStyle/>
          <a:p>
            <a:pPr eaLnBrk="1" hangingPunct="1">
              <a:buFont typeface="Arial" charset="0"/>
              <a:buNone/>
              <a:defRPr/>
            </a:pPr>
            <a:r>
              <a:rPr lang="en-US" b="1" smtClean="0">
                <a:effectLst>
                  <a:outerShdw blurRad="38100" dist="38100" dir="2700000" algn="tl">
                    <a:srgbClr val="C0C0C0"/>
                  </a:outerShdw>
                </a:effectLst>
                <a:latin typeface="Garamond" pitchFamily="18" charset="0"/>
              </a:rPr>
              <a:t>#1  Improve college readiness: take rigorous</a:t>
            </a:r>
          </a:p>
          <a:p>
            <a:pPr eaLnBrk="1" hangingPunct="1">
              <a:buFont typeface="Arial" charset="0"/>
              <a:buNone/>
              <a:defRPr/>
            </a:pPr>
            <a:r>
              <a:rPr lang="en-US" smtClean="0">
                <a:effectLst>
                  <a:outerShdw blurRad="38100" dist="38100" dir="2700000" algn="tl">
                    <a:srgbClr val="C0C0C0"/>
                  </a:outerShdw>
                </a:effectLst>
                <a:latin typeface="Garamond" pitchFamily="18" charset="0"/>
              </a:rPr>
              <a:t>      college prep courses </a:t>
            </a:r>
            <a:r>
              <a:rPr lang="en-US" i="1" smtClean="0">
                <a:effectLst>
                  <a:outerShdw blurRad="38100" dist="38100" dir="2700000" algn="tl">
                    <a:srgbClr val="C0C0C0"/>
                  </a:outerShdw>
                </a:effectLst>
                <a:latin typeface="Garamond" pitchFamily="18" charset="0"/>
              </a:rPr>
              <a:t>throughout</a:t>
            </a:r>
            <a:r>
              <a:rPr lang="en-US" smtClean="0">
                <a:effectLst>
                  <a:outerShdw blurRad="38100" dist="38100" dir="2700000" algn="tl">
                    <a:srgbClr val="C0C0C0"/>
                  </a:outerShdw>
                </a:effectLst>
                <a:latin typeface="Garamond" pitchFamily="18" charset="0"/>
              </a:rPr>
              <a:t> high school</a:t>
            </a:r>
          </a:p>
          <a:p>
            <a:pPr lvl="1" eaLnBrk="1" hangingPunct="1">
              <a:defRPr/>
            </a:pPr>
            <a:r>
              <a:rPr lang="en-US" smtClean="0">
                <a:effectLst>
                  <a:outerShdw blurRad="38100" dist="38100" dir="2700000" algn="tl">
                    <a:srgbClr val="C0C0C0"/>
                  </a:outerShdw>
                </a:effectLst>
              </a:rPr>
              <a:t>Take </a:t>
            </a:r>
            <a:r>
              <a:rPr lang="en-US" b="1" smtClean="0">
                <a:solidFill>
                  <a:srgbClr val="00FFCC"/>
                </a:solidFill>
                <a:effectLst>
                  <a:outerShdw blurRad="38100" dist="38100" dir="2700000" algn="tl">
                    <a:srgbClr val="C0C0C0"/>
                  </a:outerShdw>
                </a:effectLst>
              </a:rPr>
              <a:t>math</a:t>
            </a:r>
            <a:r>
              <a:rPr lang="en-US" smtClean="0">
                <a:effectLst>
                  <a:outerShdw blurRad="38100" dist="38100" dir="2700000" algn="tl">
                    <a:srgbClr val="C0C0C0"/>
                  </a:outerShdw>
                </a:effectLst>
              </a:rPr>
              <a:t> </a:t>
            </a:r>
            <a:r>
              <a:rPr lang="en-US" b="1" i="1" smtClean="0">
                <a:solidFill>
                  <a:srgbClr val="00FFCC"/>
                </a:solidFill>
                <a:effectLst>
                  <a:outerShdw blurRad="38100" dist="38100" dir="2700000" algn="tl">
                    <a:srgbClr val="C0C0C0"/>
                  </a:outerShdw>
                </a:effectLst>
              </a:rPr>
              <a:t>all </a:t>
            </a:r>
            <a:r>
              <a:rPr lang="en-US" b="1" i="1" u="sng" smtClean="0">
                <a:solidFill>
                  <a:srgbClr val="00FFCC"/>
                </a:solidFill>
                <a:effectLst>
                  <a:outerShdw blurRad="38100" dist="38100" dir="2700000" algn="tl">
                    <a:srgbClr val="C0C0C0"/>
                  </a:outerShdw>
                </a:effectLst>
              </a:rPr>
              <a:t>four</a:t>
            </a:r>
            <a:r>
              <a:rPr lang="en-US" b="1" i="1" smtClean="0">
                <a:solidFill>
                  <a:srgbClr val="00FFCC"/>
                </a:solidFill>
                <a:effectLst>
                  <a:outerShdw blurRad="38100" dist="38100" dir="2700000" algn="tl">
                    <a:srgbClr val="C0C0C0"/>
                  </a:outerShdw>
                </a:effectLst>
              </a:rPr>
              <a:t> years</a:t>
            </a:r>
            <a:r>
              <a:rPr lang="en-US" smtClean="0">
                <a:effectLst>
                  <a:outerShdw blurRad="38100" dist="38100" dir="2700000" algn="tl">
                    <a:srgbClr val="C0C0C0"/>
                  </a:outerShdw>
                </a:effectLst>
              </a:rPr>
              <a:t> in high school</a:t>
            </a:r>
          </a:p>
          <a:p>
            <a:pPr lvl="1" eaLnBrk="1" hangingPunct="1">
              <a:defRPr/>
            </a:pPr>
            <a:r>
              <a:rPr lang="en-US" smtClean="0">
                <a:effectLst>
                  <a:outerShdw blurRad="38100" dist="38100" dir="2700000" algn="tl">
                    <a:srgbClr val="C0C0C0"/>
                  </a:outerShdw>
                </a:effectLst>
              </a:rPr>
              <a:t>Take advantage of early assessments</a:t>
            </a:r>
          </a:p>
          <a:p>
            <a:pPr lvl="2" eaLnBrk="1" hangingPunct="1">
              <a:defRPr/>
            </a:pPr>
            <a:r>
              <a:rPr lang="en-US" smtClean="0">
                <a:effectLst>
                  <a:outerShdw blurRad="38100" dist="38100" dir="2700000" algn="tl">
                    <a:srgbClr val="C0C0C0"/>
                  </a:outerShdw>
                </a:effectLst>
              </a:rPr>
              <a:t>CSU’s Early Assessment Program (</a:t>
            </a:r>
            <a:r>
              <a:rPr lang="en-US" b="1" smtClean="0">
                <a:solidFill>
                  <a:srgbClr val="00FFCC"/>
                </a:solidFill>
                <a:effectLst>
                  <a:outerShdw blurRad="38100" dist="38100" dir="2700000" algn="tl">
                    <a:srgbClr val="C0C0C0"/>
                  </a:outerShdw>
                </a:effectLst>
              </a:rPr>
              <a:t>EAP</a:t>
            </a:r>
            <a:r>
              <a:rPr lang="en-US" smtClean="0">
                <a:effectLst>
                  <a:outerShdw blurRad="38100" dist="38100" dir="2700000" algn="tl">
                    <a:srgbClr val="C0C0C0"/>
                  </a:outerShdw>
                </a:effectLst>
              </a:rPr>
              <a:t>) exams in English and mathematics</a:t>
            </a:r>
          </a:p>
          <a:p>
            <a:pPr lvl="2" eaLnBrk="1" hangingPunct="1">
              <a:defRPr/>
            </a:pPr>
            <a:r>
              <a:rPr lang="en-US" b="1" smtClean="0">
                <a:solidFill>
                  <a:srgbClr val="00FFCC"/>
                </a:solidFill>
                <a:effectLst>
                  <a:outerShdw blurRad="38100" dist="38100" dir="2700000" algn="tl">
                    <a:srgbClr val="C0C0C0"/>
                  </a:outerShdw>
                </a:effectLst>
              </a:rPr>
              <a:t>AP or IB</a:t>
            </a:r>
            <a:r>
              <a:rPr lang="en-US" smtClean="0">
                <a:effectLst>
                  <a:outerShdw blurRad="38100" dist="38100" dir="2700000" algn="tl">
                    <a:srgbClr val="C0C0C0"/>
                  </a:outerShdw>
                </a:effectLst>
              </a:rPr>
              <a:t> Courses and Tests</a:t>
            </a:r>
          </a:p>
          <a:p>
            <a:pPr lvl="2" eaLnBrk="1" hangingPunct="1">
              <a:defRPr/>
            </a:pPr>
            <a:r>
              <a:rPr lang="en-US" b="1" smtClean="0">
                <a:solidFill>
                  <a:srgbClr val="00FFCC"/>
                </a:solidFill>
                <a:effectLst>
                  <a:outerShdw blurRad="38100" dist="38100" dir="2700000" algn="tl">
                    <a:srgbClr val="C0C0C0"/>
                  </a:outerShdw>
                </a:effectLst>
              </a:rPr>
              <a:t>Concurrent enrollment</a:t>
            </a:r>
            <a:r>
              <a:rPr lang="en-US" smtClean="0">
                <a:effectLst>
                  <a:outerShdw blurRad="38100" dist="38100" dir="2700000" algn="tl">
                    <a:srgbClr val="C0C0C0"/>
                  </a:outerShdw>
                </a:effectLst>
              </a:rPr>
              <a:t> opportunities enable students to experience college while in high school</a:t>
            </a:r>
          </a:p>
          <a:p>
            <a:pPr lvl="1" eaLnBrk="1" hangingPunct="1">
              <a:defRPr/>
            </a:pPr>
            <a:r>
              <a:rPr lang="en-US" smtClean="0">
                <a:effectLst>
                  <a:outerShdw blurRad="38100" dist="38100" dir="2700000" algn="tl">
                    <a:srgbClr val="C0C0C0"/>
                  </a:outerShdw>
                </a:effectLst>
              </a:rPr>
              <a:t>Take advantage of community college </a:t>
            </a:r>
            <a:r>
              <a:rPr lang="en-US" b="1" smtClean="0">
                <a:solidFill>
                  <a:srgbClr val="00FFCC"/>
                </a:solidFill>
                <a:effectLst>
                  <a:outerShdw blurRad="38100" dist="38100" dir="2700000" algn="tl">
                    <a:srgbClr val="C0C0C0"/>
                  </a:outerShdw>
                </a:effectLst>
              </a:rPr>
              <a:t>summer sessions</a:t>
            </a:r>
            <a:r>
              <a:rPr lang="en-US" smtClean="0">
                <a:effectLst>
                  <a:outerShdw blurRad="38100" dist="38100" dir="2700000" algn="tl">
                    <a:srgbClr val="C0C0C0"/>
                  </a:outerShdw>
                </a:effectLst>
              </a:rPr>
              <a:t> following high school graduation</a:t>
            </a:r>
          </a:p>
          <a:p>
            <a:pPr lvl="1" eaLnBrk="1" hangingPunct="1">
              <a:defRPr/>
            </a:pPr>
            <a:endParaRPr lang="en-US" smtClean="0">
              <a:effectLst>
                <a:outerShdw blurRad="38100" dist="38100" dir="2700000" algn="tl">
                  <a:srgbClr val="C0C0C0"/>
                </a:outerShdw>
              </a:effectLst>
            </a:endParaRPr>
          </a:p>
          <a:p>
            <a:pPr lvl="1" eaLnBrk="1" hangingPunct="1">
              <a:buFont typeface="Arial" charset="0"/>
              <a:buNone/>
              <a:defRPr/>
            </a:pPr>
            <a:endParaRPr lang="en-US" smtClean="0">
              <a:effectLst>
                <a:outerShdw blurRad="38100" dist="38100" dir="2700000" algn="tl">
                  <a:srgbClr val="C0C0C0"/>
                </a:outerShdw>
              </a:effectLs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313D0784-8ED4-4B7A-B45A-D3B85D9B892F}" type="datetime1">
              <a:rPr lang="en-US"/>
              <a:pPr>
                <a:defRPr/>
              </a:pPr>
              <a:t>9/26/2011</a:t>
            </a:fld>
            <a:endParaRPr lang="en-US"/>
          </a:p>
        </p:txBody>
      </p:sp>
      <p:sp>
        <p:nvSpPr>
          <p:cNvPr id="47106" name="Rectangle 2"/>
          <p:cNvSpPr>
            <a:spLocks noGrp="1"/>
          </p:cNvSpPr>
          <p:nvPr>
            <p:ph type="title" idx="4294967295"/>
          </p:nvPr>
        </p:nvSpPr>
        <p:spPr bwMode="auto"/>
        <p:txBody>
          <a:bodyPr wrap="square" numCol="1" anchorCtr="0" compatLnSpc="1">
            <a:prstTxWarp prst="textNoShape">
              <a:avLst/>
            </a:prstTxWarp>
          </a:bodyPr>
          <a:lstStyle/>
          <a:p>
            <a:pPr>
              <a:defRPr/>
            </a:pPr>
            <a:r>
              <a:rPr lang="en-US" sz="4200" b="1" smtClean="0">
                <a:solidFill>
                  <a:srgbClr val="00FFCC"/>
                </a:solidFill>
                <a:effectLst>
                  <a:outerShdw blurRad="38100" dist="38100" dir="2700000" algn="tl">
                    <a:srgbClr val="C0C0C0"/>
                  </a:outerShdw>
                </a:effectLst>
                <a:latin typeface="Garamond" pitchFamily="18" charset="0"/>
              </a:rPr>
              <a:t>‘Best Advice’ for High School Students</a:t>
            </a:r>
          </a:p>
        </p:txBody>
      </p:sp>
      <p:sp>
        <p:nvSpPr>
          <p:cNvPr id="47107" name="Rectangle 3"/>
          <p:cNvSpPr>
            <a:spLocks noGrp="1"/>
          </p:cNvSpPr>
          <p:nvPr>
            <p:ph type="body" idx="4294967295"/>
          </p:nvPr>
        </p:nvSpPr>
        <p:spPr/>
        <p:txBody>
          <a:bodyPr/>
          <a:lstStyle/>
          <a:p>
            <a:pPr eaLnBrk="1" hangingPunct="1">
              <a:buFont typeface="Arial" charset="0"/>
              <a:buNone/>
              <a:defRPr/>
            </a:pPr>
            <a:r>
              <a:rPr lang="en-US" sz="2300" b="1" smtClean="0">
                <a:effectLst>
                  <a:outerShdw blurRad="38100" dist="38100" dir="2700000" algn="tl">
                    <a:srgbClr val="C0C0C0"/>
                  </a:outerShdw>
                </a:effectLst>
                <a:latin typeface="Garamond" pitchFamily="18" charset="0"/>
              </a:rPr>
              <a:t>#2 Research your options</a:t>
            </a:r>
          </a:p>
          <a:p>
            <a:pPr lvl="1" eaLnBrk="1" hangingPunct="1">
              <a:defRPr/>
            </a:pPr>
            <a:r>
              <a:rPr lang="en-US" smtClean="0">
                <a:effectLst>
                  <a:outerShdw blurRad="38100" dist="38100" dir="2700000" algn="tl">
                    <a:srgbClr val="C0C0C0"/>
                  </a:outerShdw>
                </a:effectLst>
                <a:latin typeface="Cambria" pitchFamily="18" charset="0"/>
              </a:rPr>
              <a:t>Not all CCCs offer the same programs or opportunities</a:t>
            </a:r>
          </a:p>
          <a:p>
            <a:pPr lvl="1" eaLnBrk="1" hangingPunct="1">
              <a:defRPr/>
            </a:pPr>
            <a:r>
              <a:rPr lang="en-US" smtClean="0">
                <a:effectLst>
                  <a:outerShdw blurRad="38100" dist="38100" dir="2700000" algn="tl">
                    <a:srgbClr val="C0C0C0"/>
                  </a:outerShdw>
                </a:effectLst>
                <a:latin typeface="Cambria" pitchFamily="18" charset="0"/>
              </a:rPr>
              <a:t>Some CCCs offer more transferable courses in a major(s)</a:t>
            </a:r>
          </a:p>
          <a:p>
            <a:pPr lvl="1" eaLnBrk="1" hangingPunct="1">
              <a:defRPr/>
            </a:pPr>
            <a:r>
              <a:rPr lang="en-US" smtClean="0">
                <a:effectLst>
                  <a:outerShdw blurRad="38100" dist="38100" dir="2700000" algn="tl">
                    <a:srgbClr val="C0C0C0"/>
                  </a:outerShdw>
                </a:effectLst>
                <a:latin typeface="Cambria" pitchFamily="18" charset="0"/>
              </a:rPr>
              <a:t>Visit www.assist.org</a:t>
            </a:r>
          </a:p>
          <a:p>
            <a:pPr lvl="1" eaLnBrk="1" hangingPunct="1">
              <a:buFont typeface="Arial" charset="0"/>
              <a:buNone/>
              <a:defRPr/>
            </a:pPr>
            <a:endParaRPr lang="en-US" smtClean="0">
              <a:effectLst>
                <a:outerShdw blurRad="38100" dist="38100" dir="2700000" algn="tl">
                  <a:srgbClr val="C0C0C0"/>
                </a:outerShdw>
              </a:effectLst>
              <a:latin typeface="Garamond" pitchFamily="18" charset="0"/>
            </a:endParaRPr>
          </a:p>
          <a:p>
            <a:pPr eaLnBrk="1" hangingPunct="1">
              <a:buFont typeface="Arial" charset="0"/>
              <a:buNone/>
              <a:defRPr/>
            </a:pPr>
            <a:r>
              <a:rPr lang="en-US" sz="2300" b="1" smtClean="0">
                <a:effectLst>
                  <a:outerShdw blurRad="38100" dist="38100" dir="2700000" algn="tl">
                    <a:srgbClr val="C0C0C0"/>
                  </a:outerShdw>
                </a:effectLst>
                <a:latin typeface="Garamond" pitchFamily="18" charset="0"/>
              </a:rPr>
              <a:t>#3 Enroll in community college on time!</a:t>
            </a:r>
          </a:p>
          <a:p>
            <a:pPr lvl="1" eaLnBrk="1" hangingPunct="1">
              <a:defRPr/>
            </a:pPr>
            <a:r>
              <a:rPr lang="en-US" smtClean="0">
                <a:effectLst>
                  <a:outerShdw blurRad="38100" dist="38100" dir="2700000" algn="tl">
                    <a:srgbClr val="C0C0C0"/>
                  </a:outerShdw>
                </a:effectLst>
                <a:latin typeface="Cambria" pitchFamily="18" charset="0"/>
              </a:rPr>
              <a:t>Competition for CCC courses is increasing</a:t>
            </a:r>
          </a:p>
          <a:p>
            <a:pPr lvl="1" eaLnBrk="1" hangingPunct="1">
              <a:defRPr/>
            </a:pPr>
            <a:r>
              <a:rPr lang="en-US" smtClean="0">
                <a:effectLst>
                  <a:outerShdw blurRad="38100" dist="38100" dir="2700000" algn="tl">
                    <a:srgbClr val="C0C0C0"/>
                  </a:outerShdw>
                </a:effectLst>
                <a:latin typeface="Cambria" pitchFamily="18" charset="0"/>
              </a:rPr>
              <a:t>The CCC matriculation process has several steps that should be completed during the spring semester of 12</a:t>
            </a:r>
            <a:r>
              <a:rPr lang="en-US" baseline="30000" smtClean="0">
                <a:effectLst>
                  <a:outerShdw blurRad="38100" dist="38100" dir="2700000" algn="tl">
                    <a:srgbClr val="C0C0C0"/>
                  </a:outerShdw>
                </a:effectLst>
                <a:latin typeface="Cambria" pitchFamily="18" charset="0"/>
              </a:rPr>
              <a:t>th</a:t>
            </a:r>
            <a:r>
              <a:rPr lang="en-US" smtClean="0">
                <a:effectLst>
                  <a:outerShdw blurRad="38100" dist="38100" dir="2700000" algn="tl">
                    <a:srgbClr val="C0C0C0"/>
                  </a:outerShdw>
                </a:effectLst>
                <a:latin typeface="Cambria" pitchFamily="18" charset="0"/>
              </a:rPr>
              <a:t> grade in order to register for classes when summer/fall registrations opens</a:t>
            </a:r>
          </a:p>
          <a:p>
            <a:pPr lvl="1" eaLnBrk="1" hangingPunct="1">
              <a:defRPr/>
            </a:pPr>
            <a:r>
              <a:rPr lang="en-US" smtClean="0">
                <a:effectLst>
                  <a:outerShdw blurRad="38100" dist="38100" dir="2700000" algn="tl">
                    <a:srgbClr val="C0C0C0"/>
                  </a:outerShdw>
                </a:effectLst>
                <a:latin typeface="Cambria" pitchFamily="18" charset="0"/>
              </a:rPr>
              <a:t>Pay attention (check emails and other notifications)</a:t>
            </a:r>
          </a:p>
          <a:p>
            <a:pPr>
              <a:defRPr/>
            </a:pPr>
            <a:endParaRPr lang="en-US"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2"/>
          </p:nvPr>
        </p:nvSpPr>
        <p:spPr/>
        <p:txBody>
          <a:bodyPr/>
          <a:lstStyle/>
          <a:p>
            <a:pPr>
              <a:defRPr/>
            </a:pPr>
            <a:fld id="{89BAF231-DF34-4BFC-A3BA-393DBA1A5C27}" type="datetime1">
              <a:rPr lang="en-US"/>
              <a:pPr>
                <a:defRPr/>
              </a:pPr>
              <a:t>9/26/2011</a:t>
            </a:fld>
            <a:endParaRPr lang="en-US"/>
          </a:p>
        </p:txBody>
      </p:sp>
      <p:sp>
        <p:nvSpPr>
          <p:cNvPr id="2" name="Title 1"/>
          <p:cNvSpPr>
            <a:spLocks noGrp="1"/>
          </p:cNvSpPr>
          <p:nvPr>
            <p:ph type="title"/>
          </p:nvPr>
        </p:nvSpPr>
        <p:spPr bwMode="auto"/>
        <p:txBody>
          <a:bodyPr wrap="square" numCol="1" anchorCtr="0" compatLnSpc="1">
            <a:prstTxWarp prst="textNoShape">
              <a:avLst/>
            </a:prstTxWarp>
          </a:bodyPr>
          <a:lstStyle/>
          <a:p>
            <a:pPr eaLnBrk="1" hangingPunct="1">
              <a:defRPr/>
            </a:pPr>
            <a:r>
              <a:rPr lang="en-US" smtClean="0"/>
              <a:t>Resources:</a:t>
            </a:r>
          </a:p>
        </p:txBody>
      </p:sp>
      <p:pic>
        <p:nvPicPr>
          <p:cNvPr id="50180" name="Picture 4" descr="MCj02927280000[1]"/>
          <p:cNvPicPr>
            <a:picLocks noChangeAspect="1" noChangeArrowheads="1"/>
          </p:cNvPicPr>
          <p:nvPr>
            <p:ph idx="4294967295"/>
          </p:nvPr>
        </p:nvPicPr>
        <p:blipFill>
          <a:blip r:embed="rId2"/>
          <a:srcRect/>
          <a:stretch>
            <a:fillRect/>
          </a:stretch>
        </p:blipFill>
        <p:spPr>
          <a:xfrm>
            <a:off x="5105400" y="228600"/>
            <a:ext cx="3348038" cy="3201988"/>
          </a:xfrm>
        </p:spPr>
      </p:pic>
      <p:pic>
        <p:nvPicPr>
          <p:cNvPr id="51204" name="Picture 4" descr="MCj03983550000[1]"/>
          <p:cNvPicPr>
            <a:picLocks noChangeAspect="1" noChangeArrowheads="1"/>
          </p:cNvPicPr>
          <p:nvPr/>
        </p:nvPicPr>
        <p:blipFill>
          <a:blip r:embed="rId3"/>
          <a:srcRect/>
          <a:stretch>
            <a:fillRect/>
          </a:stretch>
        </p:blipFill>
        <p:spPr bwMode="auto">
          <a:xfrm>
            <a:off x="5715000" y="3886200"/>
            <a:ext cx="2503488" cy="2590800"/>
          </a:xfrm>
          <a:prstGeom prst="rect">
            <a:avLst/>
          </a:prstGeom>
          <a:noFill/>
          <a:ln w="9525">
            <a:noFill/>
            <a:miter lim="800000"/>
            <a:headEnd/>
            <a:tailEnd/>
          </a:ln>
        </p:spPr>
      </p:pic>
      <p:sp>
        <p:nvSpPr>
          <p:cNvPr id="38918" name="Rectangle 6"/>
          <p:cNvSpPr>
            <a:spLocks noChangeArrowheads="1"/>
          </p:cNvSpPr>
          <p:nvPr/>
        </p:nvSpPr>
        <p:spPr bwMode="auto">
          <a:xfrm>
            <a:off x="533400" y="1676400"/>
            <a:ext cx="4572000" cy="3378200"/>
          </a:xfrm>
          <a:prstGeom prst="rect">
            <a:avLst/>
          </a:prstGeom>
          <a:noFill/>
          <a:ln w="9525">
            <a:noFill/>
            <a:miter lim="800000"/>
            <a:headEnd/>
            <a:tailEnd/>
          </a:ln>
          <a:effectLst/>
        </p:spPr>
        <p:txBody>
          <a:bodyPr>
            <a:spAutoFit/>
          </a:bodyPr>
          <a:lstStyle/>
          <a:p>
            <a:pPr>
              <a:defRPr/>
            </a:pPr>
            <a:r>
              <a:rPr lang="en-US" sz="2400" b="1">
                <a:solidFill>
                  <a:srgbClr val="00FFCC"/>
                </a:solidFill>
                <a:effectLst>
                  <a:outerShdw blurRad="38100" dist="38100" dir="2700000" algn="tl">
                    <a:srgbClr val="C0C0C0"/>
                  </a:outerShdw>
                </a:effectLst>
              </a:rPr>
              <a:t>ASSIST:</a:t>
            </a:r>
            <a:r>
              <a:rPr lang="en-US" sz="2400">
                <a:effectLst>
                  <a:outerShdw blurRad="38100" dist="38100" dir="2700000" algn="tl">
                    <a:srgbClr val="C0C0C0"/>
                  </a:outerShdw>
                </a:effectLst>
              </a:rPr>
              <a:t> </a:t>
            </a:r>
            <a:r>
              <a:rPr lang="en-US" sz="2400" b="1">
                <a:effectLst>
                  <a:outerShdw blurRad="38100" dist="38100" dir="2700000" algn="tl">
                    <a:srgbClr val="C0C0C0"/>
                  </a:outerShdw>
                </a:effectLst>
              </a:rPr>
              <a:t>www.assist.org</a:t>
            </a:r>
          </a:p>
          <a:p>
            <a:pPr>
              <a:defRPr/>
            </a:pPr>
            <a:r>
              <a:rPr lang="en-US" sz="2400" b="1">
                <a:solidFill>
                  <a:srgbClr val="00FFCC"/>
                </a:solidFill>
                <a:effectLst>
                  <a:outerShdw blurRad="38100" dist="38100" dir="2700000" algn="tl">
                    <a:srgbClr val="C0C0C0"/>
                  </a:outerShdw>
                </a:effectLst>
              </a:rPr>
              <a:t>Community Colleges:</a:t>
            </a:r>
            <a:r>
              <a:rPr lang="en-US" sz="2400">
                <a:effectLst>
                  <a:outerShdw blurRad="38100" dist="38100" dir="2700000" algn="tl">
                    <a:srgbClr val="C0C0C0"/>
                  </a:outerShdw>
                </a:effectLst>
              </a:rPr>
              <a:t> CCCApply.org</a:t>
            </a:r>
          </a:p>
          <a:p>
            <a:pPr>
              <a:defRPr/>
            </a:pPr>
            <a:r>
              <a:rPr lang="en-US" sz="2400" b="1">
                <a:solidFill>
                  <a:srgbClr val="00FFCC"/>
                </a:solidFill>
                <a:effectLst>
                  <a:outerShdw blurRad="38100" dist="38100" dir="2700000" algn="tl">
                    <a:srgbClr val="C0C0C0"/>
                  </a:outerShdw>
                </a:effectLst>
              </a:rPr>
              <a:t>CSU:</a:t>
            </a:r>
            <a:r>
              <a:rPr lang="en-US" sz="2400">
                <a:effectLst>
                  <a:outerShdw blurRad="38100" dist="38100" dir="2700000" algn="tl">
                    <a:srgbClr val="C0C0C0"/>
                  </a:outerShdw>
                </a:effectLst>
              </a:rPr>
              <a:t> CSUMENTOR.edu </a:t>
            </a:r>
          </a:p>
          <a:p>
            <a:pPr>
              <a:defRPr/>
            </a:pPr>
            <a:r>
              <a:rPr lang="en-US" sz="2400" b="1">
                <a:solidFill>
                  <a:srgbClr val="00FFCC"/>
                </a:solidFill>
                <a:effectLst>
                  <a:outerShdw blurRad="38100" dist="38100" dir="2700000" algn="tl">
                    <a:srgbClr val="C0C0C0"/>
                  </a:outerShdw>
                </a:effectLst>
              </a:rPr>
              <a:t>UC:</a:t>
            </a:r>
            <a:r>
              <a:rPr lang="en-US" sz="2400">
                <a:effectLst>
                  <a:outerShdw blurRad="38100" dist="38100" dir="2700000" algn="tl">
                    <a:srgbClr val="C0C0C0"/>
                  </a:outerShdw>
                </a:effectLst>
              </a:rPr>
              <a:t> ucop.edu.edu/pathways</a:t>
            </a:r>
          </a:p>
          <a:p>
            <a:pPr>
              <a:defRPr/>
            </a:pPr>
            <a:r>
              <a:rPr lang="en-US" sz="2400" b="1">
                <a:solidFill>
                  <a:srgbClr val="00FFCC"/>
                </a:solidFill>
                <a:effectLst>
                  <a:outerShdw blurRad="38100" dist="38100" dir="2700000" algn="tl">
                    <a:srgbClr val="C0C0C0"/>
                  </a:outerShdw>
                </a:effectLst>
              </a:rPr>
              <a:t>Private/Independent Colleges:</a:t>
            </a:r>
            <a:r>
              <a:rPr lang="en-US" sz="2400">
                <a:effectLst>
                  <a:outerShdw blurRad="38100" dist="38100" dir="2700000" algn="tl">
                    <a:srgbClr val="C0C0C0"/>
                  </a:outerShdw>
                </a:effectLst>
              </a:rPr>
              <a:t>       californiacolleges.edu</a:t>
            </a:r>
          </a:p>
          <a:p>
            <a:pPr>
              <a:defRPr/>
            </a:pPr>
            <a:r>
              <a:rPr lang="en-US" sz="2400" b="1">
                <a:solidFill>
                  <a:srgbClr val="00FFCC"/>
                </a:solidFill>
                <a:effectLst>
                  <a:outerShdw blurRad="38100" dist="38100" dir="2700000" algn="tl">
                    <a:srgbClr val="C0C0C0"/>
                  </a:outerShdw>
                </a:effectLst>
              </a:rPr>
              <a:t>Counselors’ Resource:</a:t>
            </a:r>
            <a:r>
              <a:rPr lang="en-US" sz="2400">
                <a:effectLst>
                  <a:outerShdw blurRad="38100" dist="38100" dir="2700000" algn="tl">
                    <a:srgbClr val="C0C0C0"/>
                  </a:outerShdw>
                </a:effectLst>
              </a:rPr>
              <a:t> </a:t>
            </a:r>
            <a:r>
              <a:rPr lang="en-US" sz="2400" b="1">
                <a:effectLst>
                  <a:outerShdw blurRad="38100" dist="38100" dir="2700000" algn="tl">
                    <a:srgbClr val="C0C0C0"/>
                  </a:outerShdw>
                </a:effectLst>
              </a:rPr>
              <a:t>www.ccctransfer.org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50180"/>
                                        </p:tgtEl>
                                        <p:attrNameLst>
                                          <p:attrName>style.visibility</p:attrName>
                                        </p:attrNameLst>
                                      </p:cBhvr>
                                      <p:to>
                                        <p:strVal val="visible"/>
                                      </p:to>
                                    </p:set>
                                    <p:anim calcmode="lin" valueType="num">
                                      <p:cBhvr>
                                        <p:cTn id="7" dur="3000" fill="hold"/>
                                        <p:tgtEl>
                                          <p:spTgt spid="50180"/>
                                        </p:tgtEl>
                                        <p:attrNameLst>
                                          <p:attrName>ppt_w</p:attrName>
                                        </p:attrNameLst>
                                      </p:cBhvr>
                                      <p:tavLst>
                                        <p:tav tm="0">
                                          <p:val>
                                            <p:fltVal val="0"/>
                                          </p:val>
                                        </p:tav>
                                        <p:tav tm="100000">
                                          <p:val>
                                            <p:strVal val="#ppt_w"/>
                                          </p:val>
                                        </p:tav>
                                      </p:tavLst>
                                    </p:anim>
                                    <p:anim calcmode="lin" valueType="num">
                                      <p:cBhvr>
                                        <p:cTn id="8" dur="3000" fill="hold"/>
                                        <p:tgtEl>
                                          <p:spTgt spid="50180"/>
                                        </p:tgtEl>
                                        <p:attrNameLst>
                                          <p:attrName>ppt_h</p:attrName>
                                        </p:attrNameLst>
                                      </p:cBhvr>
                                      <p:tavLst>
                                        <p:tav tm="0">
                                          <p:val>
                                            <p:fltVal val="0"/>
                                          </p:val>
                                        </p:tav>
                                        <p:tav tm="100000">
                                          <p:val>
                                            <p:strVal val="#ppt_h"/>
                                          </p:val>
                                        </p:tav>
                                      </p:tavLst>
                                    </p:anim>
                                    <p:anim calcmode="lin" valueType="num">
                                      <p:cBhvr>
                                        <p:cTn id="9" dur="3000" fill="hold"/>
                                        <p:tgtEl>
                                          <p:spTgt spid="50180"/>
                                        </p:tgtEl>
                                        <p:attrNameLst>
                                          <p:attrName>style.rotation</p:attrName>
                                        </p:attrNameLst>
                                      </p:cBhvr>
                                      <p:tavLst>
                                        <p:tav tm="0">
                                          <p:val>
                                            <p:fltVal val="90"/>
                                          </p:val>
                                        </p:tav>
                                        <p:tav tm="100000">
                                          <p:val>
                                            <p:fltVal val="0"/>
                                          </p:val>
                                        </p:tav>
                                      </p:tavLst>
                                    </p:anim>
                                    <p:animEffect transition="in" filter="fade">
                                      <p:cBhvr>
                                        <p:cTn id="10" dur="3000"/>
                                        <p:tgtEl>
                                          <p:spTgt spid="50180"/>
                                        </p:tgtEl>
                                      </p:cBhvr>
                                    </p:animEffect>
                                  </p:childTnLst>
                                </p:cTn>
                              </p:par>
                            </p:childTnLst>
                          </p:cTn>
                        </p:par>
                        <p:par>
                          <p:cTn id="11" fill="hold">
                            <p:stCondLst>
                              <p:cond delay="3000"/>
                            </p:stCondLst>
                            <p:childTnLst>
                              <p:par>
                                <p:cTn id="12" presetID="31" presetClass="entr" presetSubtype="0" fill="hold" nodeType="afterEffect">
                                  <p:stCondLst>
                                    <p:cond delay="0"/>
                                  </p:stCondLst>
                                  <p:iterate type="lt">
                                    <p:tmPct val="5000"/>
                                  </p:iterate>
                                  <p:childTnLst>
                                    <p:set>
                                      <p:cBhvr>
                                        <p:cTn id="13" dur="1" fill="hold">
                                          <p:stCondLst>
                                            <p:cond delay="0"/>
                                          </p:stCondLst>
                                        </p:cTn>
                                        <p:tgtEl>
                                          <p:spTgt spid="51204"/>
                                        </p:tgtEl>
                                        <p:attrNameLst>
                                          <p:attrName>style.visibility</p:attrName>
                                        </p:attrNameLst>
                                      </p:cBhvr>
                                      <p:to>
                                        <p:strVal val="visible"/>
                                      </p:to>
                                    </p:set>
                                    <p:anim calcmode="lin" valueType="num">
                                      <p:cBhvr>
                                        <p:cTn id="14" dur="1000" fill="hold"/>
                                        <p:tgtEl>
                                          <p:spTgt spid="51204"/>
                                        </p:tgtEl>
                                        <p:attrNameLst>
                                          <p:attrName>ppt_w</p:attrName>
                                        </p:attrNameLst>
                                      </p:cBhvr>
                                      <p:tavLst>
                                        <p:tav tm="0">
                                          <p:val>
                                            <p:fltVal val="0"/>
                                          </p:val>
                                        </p:tav>
                                        <p:tav tm="100000">
                                          <p:val>
                                            <p:strVal val="#ppt_w"/>
                                          </p:val>
                                        </p:tav>
                                      </p:tavLst>
                                    </p:anim>
                                    <p:anim calcmode="lin" valueType="num">
                                      <p:cBhvr>
                                        <p:cTn id="15" dur="1000" fill="hold"/>
                                        <p:tgtEl>
                                          <p:spTgt spid="51204"/>
                                        </p:tgtEl>
                                        <p:attrNameLst>
                                          <p:attrName>ppt_h</p:attrName>
                                        </p:attrNameLst>
                                      </p:cBhvr>
                                      <p:tavLst>
                                        <p:tav tm="0">
                                          <p:val>
                                            <p:fltVal val="0"/>
                                          </p:val>
                                        </p:tav>
                                        <p:tav tm="100000">
                                          <p:val>
                                            <p:strVal val="#ppt_h"/>
                                          </p:val>
                                        </p:tav>
                                      </p:tavLst>
                                    </p:anim>
                                    <p:anim calcmode="lin" valueType="num">
                                      <p:cBhvr>
                                        <p:cTn id="16" dur="1000" fill="hold"/>
                                        <p:tgtEl>
                                          <p:spTgt spid="51204"/>
                                        </p:tgtEl>
                                        <p:attrNameLst>
                                          <p:attrName>style.rotation</p:attrName>
                                        </p:attrNameLst>
                                      </p:cBhvr>
                                      <p:tavLst>
                                        <p:tav tm="0">
                                          <p:val>
                                            <p:fltVal val="90"/>
                                          </p:val>
                                        </p:tav>
                                        <p:tav tm="100000">
                                          <p:val>
                                            <p:fltVal val="0"/>
                                          </p:val>
                                        </p:tav>
                                      </p:tavLst>
                                    </p:anim>
                                    <p:animEffect transition="in" filter="fade">
                                      <p:cBhvr>
                                        <p:cTn id="17" dur="1000"/>
                                        <p:tgtEl>
                                          <p:spTgt spid="51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half" idx="12"/>
          </p:nvPr>
        </p:nvSpPr>
        <p:spPr/>
        <p:txBody>
          <a:bodyPr/>
          <a:lstStyle/>
          <a:p>
            <a:pPr>
              <a:defRPr/>
            </a:pPr>
            <a:fld id="{40F7AEBD-8F37-4980-892F-20461536D7E3}" type="datetime1">
              <a:rPr lang="en-US"/>
              <a:pPr>
                <a:defRPr/>
              </a:pPr>
              <a:t>9/26/2011</a:t>
            </a:fld>
            <a:endParaRPr lang="en-US"/>
          </a:p>
        </p:txBody>
      </p:sp>
      <p:sp>
        <p:nvSpPr>
          <p:cNvPr id="38914" name="Rectangle 2"/>
          <p:cNvSpPr>
            <a:spLocks noGrp="1" noChangeArrowheads="1"/>
          </p:cNvSpPr>
          <p:nvPr>
            <p:ph type="title"/>
          </p:nvPr>
        </p:nvSpPr>
        <p:spPr bwMode="auto"/>
        <p:txBody>
          <a:bodyPr wrap="square" numCol="1" anchorCtr="0" compatLnSpc="1">
            <a:prstTxWarp prst="textNoShape">
              <a:avLst/>
            </a:prstTxWarp>
          </a:bodyPr>
          <a:lstStyle/>
          <a:p>
            <a:pPr algn="ctr" eaLnBrk="1" hangingPunct="1">
              <a:defRPr/>
            </a:pPr>
            <a:r>
              <a:rPr lang="en-US" smtClean="0">
                <a:effectLst>
                  <a:outerShdw blurRad="38100" dist="38100" dir="2700000" algn="tl">
                    <a:srgbClr val="C0C0C0"/>
                  </a:outerShdw>
                </a:effectLst>
              </a:rPr>
              <a:t>THANK YOU!</a:t>
            </a:r>
          </a:p>
        </p:txBody>
      </p:sp>
      <p:sp>
        <p:nvSpPr>
          <p:cNvPr id="88069" name="Rectangle 5"/>
          <p:cNvSpPr>
            <a:spLocks noChangeArrowheads="1"/>
          </p:cNvSpPr>
          <p:nvPr/>
        </p:nvSpPr>
        <p:spPr bwMode="auto">
          <a:xfrm>
            <a:off x="914400" y="1143000"/>
            <a:ext cx="6096000" cy="1739900"/>
          </a:xfrm>
          <a:prstGeom prst="rect">
            <a:avLst/>
          </a:prstGeom>
          <a:noFill/>
          <a:ln w="9525">
            <a:noFill/>
            <a:miter lim="800000"/>
            <a:headEnd/>
            <a:tailEnd/>
          </a:ln>
          <a:effectLst/>
        </p:spPr>
        <p:txBody>
          <a:bodyPr>
            <a:spAutoFit/>
          </a:bodyPr>
          <a:lstStyle/>
          <a:p>
            <a:r>
              <a:rPr lang="en-US" sz="1800" b="1">
                <a:solidFill>
                  <a:schemeClr val="hlink"/>
                </a:solidFill>
              </a:rPr>
              <a:t>The key to success in college and beyond has more to do with what students do with their time during college than where they choose to attend. Students' motivation, ambition and desire to learn have a </a:t>
            </a:r>
          </a:p>
          <a:p>
            <a:r>
              <a:rPr lang="en-US" sz="1800" b="1">
                <a:solidFill>
                  <a:schemeClr val="hlink"/>
                </a:solidFill>
              </a:rPr>
              <a:t>much stronger effect on their subsequent success</a:t>
            </a:r>
          </a:p>
          <a:p>
            <a:pPr algn="r"/>
            <a:r>
              <a:rPr lang="en-US" sz="1800" b="1"/>
              <a:t>-Martha O’connell, executive director of CTCL</a:t>
            </a:r>
          </a:p>
        </p:txBody>
      </p:sp>
      <p:pic>
        <p:nvPicPr>
          <p:cNvPr id="88070" name="Picture 6"/>
          <p:cNvPicPr>
            <a:picLocks noChangeAspect="1" noChangeArrowheads="1"/>
          </p:cNvPicPr>
          <p:nvPr/>
        </p:nvPicPr>
        <p:blipFill>
          <a:blip r:embed="rId2"/>
          <a:srcRect/>
          <a:stretch>
            <a:fillRect/>
          </a:stretch>
        </p:blipFill>
        <p:spPr bwMode="auto">
          <a:xfrm>
            <a:off x="5181600" y="4478338"/>
            <a:ext cx="3276600" cy="2379662"/>
          </a:xfrm>
          <a:prstGeom prst="rect">
            <a:avLst/>
          </a:prstGeom>
          <a:noFill/>
        </p:spPr>
      </p:pic>
      <p:pic>
        <p:nvPicPr>
          <p:cNvPr id="88071" name="Picture 7"/>
          <p:cNvPicPr>
            <a:picLocks noChangeAspect="1" noChangeArrowheads="1"/>
          </p:cNvPicPr>
          <p:nvPr/>
        </p:nvPicPr>
        <p:blipFill>
          <a:blip r:embed="rId3"/>
          <a:srcRect/>
          <a:stretch>
            <a:fillRect/>
          </a:stretch>
        </p:blipFill>
        <p:spPr bwMode="auto">
          <a:xfrm>
            <a:off x="0" y="4114800"/>
            <a:ext cx="2138363" cy="2743200"/>
          </a:xfrm>
          <a:prstGeom prst="rect">
            <a:avLst/>
          </a:prstGeom>
          <a:noFill/>
        </p:spPr>
      </p:pic>
      <p:pic>
        <p:nvPicPr>
          <p:cNvPr id="88072" name="Picture 8"/>
          <p:cNvPicPr>
            <a:picLocks noChangeAspect="1" noChangeArrowheads="1"/>
          </p:cNvPicPr>
          <p:nvPr/>
        </p:nvPicPr>
        <p:blipFill>
          <a:blip r:embed="rId4"/>
          <a:srcRect/>
          <a:stretch>
            <a:fillRect/>
          </a:stretch>
        </p:blipFill>
        <p:spPr bwMode="auto">
          <a:xfrm>
            <a:off x="0" y="2819400"/>
            <a:ext cx="2224088" cy="1350963"/>
          </a:xfrm>
          <a:prstGeom prst="rect">
            <a:avLst/>
          </a:prstGeom>
          <a:noFill/>
        </p:spPr>
      </p:pic>
      <p:pic>
        <p:nvPicPr>
          <p:cNvPr id="88073" name="Picture 9"/>
          <p:cNvPicPr>
            <a:picLocks noChangeAspect="1" noChangeArrowheads="1"/>
          </p:cNvPicPr>
          <p:nvPr/>
        </p:nvPicPr>
        <p:blipFill>
          <a:blip r:embed="rId5"/>
          <a:srcRect/>
          <a:stretch>
            <a:fillRect/>
          </a:stretch>
        </p:blipFill>
        <p:spPr bwMode="auto">
          <a:xfrm>
            <a:off x="2133600" y="4419600"/>
            <a:ext cx="3048000" cy="2438400"/>
          </a:xfrm>
          <a:prstGeom prst="rect">
            <a:avLst/>
          </a:prstGeom>
          <a:noFill/>
        </p:spPr>
      </p:pic>
      <p:pic>
        <p:nvPicPr>
          <p:cNvPr id="88074" name="Picture 10"/>
          <p:cNvPicPr>
            <a:picLocks noChangeAspect="1" noChangeArrowheads="1"/>
          </p:cNvPicPr>
          <p:nvPr/>
        </p:nvPicPr>
        <p:blipFill>
          <a:blip r:embed="rId6"/>
          <a:srcRect/>
          <a:stretch>
            <a:fillRect/>
          </a:stretch>
        </p:blipFill>
        <p:spPr bwMode="auto">
          <a:xfrm>
            <a:off x="7067550" y="304800"/>
            <a:ext cx="2076450" cy="1747838"/>
          </a:xfrm>
          <a:prstGeom prst="rect">
            <a:avLst/>
          </a:prstGeom>
          <a:noFill/>
        </p:spPr>
      </p:pic>
      <p:pic>
        <p:nvPicPr>
          <p:cNvPr id="88075" name="Picture 11"/>
          <p:cNvPicPr>
            <a:picLocks noChangeAspect="1" noChangeArrowheads="1"/>
          </p:cNvPicPr>
          <p:nvPr/>
        </p:nvPicPr>
        <p:blipFill>
          <a:blip r:embed="rId7"/>
          <a:srcRect/>
          <a:stretch>
            <a:fillRect/>
          </a:stretch>
        </p:blipFill>
        <p:spPr bwMode="auto">
          <a:xfrm>
            <a:off x="6934200" y="2895600"/>
            <a:ext cx="1535113" cy="1685925"/>
          </a:xfrm>
          <a:prstGeom prst="rect">
            <a:avLst/>
          </a:prstGeom>
          <a:noFill/>
        </p:spPr>
      </p:pic>
      <p:pic>
        <p:nvPicPr>
          <p:cNvPr id="88076" name="Picture 12"/>
          <p:cNvPicPr>
            <a:picLocks noChangeAspect="1" noChangeArrowheads="1"/>
          </p:cNvPicPr>
          <p:nvPr/>
        </p:nvPicPr>
        <p:blipFill>
          <a:blip r:embed="rId8"/>
          <a:srcRect/>
          <a:stretch>
            <a:fillRect/>
          </a:stretch>
        </p:blipFill>
        <p:spPr bwMode="auto">
          <a:xfrm>
            <a:off x="5410200" y="2971800"/>
            <a:ext cx="1503363" cy="1638300"/>
          </a:xfrm>
          <a:prstGeom prst="rect">
            <a:avLst/>
          </a:prstGeom>
          <a:noFill/>
        </p:spPr>
      </p:pic>
      <p:pic>
        <p:nvPicPr>
          <p:cNvPr id="88078" name="Picture 14"/>
          <p:cNvPicPr>
            <a:picLocks noChangeAspect="1" noChangeArrowheads="1"/>
          </p:cNvPicPr>
          <p:nvPr/>
        </p:nvPicPr>
        <p:blipFill>
          <a:blip r:embed="rId9"/>
          <a:srcRect/>
          <a:stretch>
            <a:fillRect/>
          </a:stretch>
        </p:blipFill>
        <p:spPr bwMode="auto">
          <a:xfrm>
            <a:off x="4038600" y="2971800"/>
            <a:ext cx="1300163" cy="1600200"/>
          </a:xfrm>
          <a:prstGeom prst="rect">
            <a:avLst/>
          </a:prstGeom>
          <a:noFill/>
        </p:spPr>
      </p:pic>
      <p:pic>
        <p:nvPicPr>
          <p:cNvPr id="88079" name="Picture 15"/>
          <p:cNvPicPr>
            <a:picLocks noChangeAspect="1" noChangeArrowheads="1"/>
          </p:cNvPicPr>
          <p:nvPr/>
        </p:nvPicPr>
        <p:blipFill>
          <a:blip r:embed="rId10"/>
          <a:srcRect/>
          <a:stretch>
            <a:fillRect/>
          </a:stretch>
        </p:blipFill>
        <p:spPr bwMode="auto">
          <a:xfrm>
            <a:off x="2209800" y="2971800"/>
            <a:ext cx="1785938" cy="1489075"/>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2"/>
          </p:nvPr>
        </p:nvSpPr>
        <p:spPr/>
        <p:txBody>
          <a:bodyPr/>
          <a:lstStyle/>
          <a:p>
            <a:pPr>
              <a:defRPr/>
            </a:pPr>
            <a:fld id="{F9B44F28-8EB1-46D6-A7F0-C73FAF83797D}" type="datetime1">
              <a:rPr lang="en-US"/>
              <a:pPr>
                <a:defRPr/>
              </a:pPr>
              <a:t>9/26/2011</a:t>
            </a:fld>
            <a:endParaRPr lang="en-US"/>
          </a:p>
        </p:txBody>
      </p:sp>
      <p:sp>
        <p:nvSpPr>
          <p:cNvPr id="136194" name="Rectangle 2"/>
          <p:cNvSpPr>
            <a:spLocks noGrp="1"/>
          </p:cNvSpPr>
          <p:nvPr>
            <p:ph type="title"/>
          </p:nvPr>
        </p:nvSpPr>
        <p:spPr bwMode="auto">
          <a:noFill/>
        </p:spPr>
        <p:txBody>
          <a:bodyPr wrap="square" numCol="1" anchorCtr="0" compatLnSpc="1">
            <a:prstTxWarp prst="textNoShape">
              <a:avLst/>
            </a:prstTxWarp>
          </a:bodyPr>
          <a:lstStyle/>
          <a:p>
            <a:pPr algn="ctr"/>
            <a:r>
              <a:rPr lang="en-US" smtClean="0"/>
              <a:t>Questions</a:t>
            </a:r>
          </a:p>
        </p:txBody>
      </p:sp>
      <p:pic>
        <p:nvPicPr>
          <p:cNvPr id="136196" name="Picture 4" descr="MCj04315600000[1]"/>
          <p:cNvPicPr>
            <a:picLocks noChangeAspect="1" noChangeArrowheads="1"/>
          </p:cNvPicPr>
          <p:nvPr>
            <p:ph type="body" idx="1"/>
          </p:nvPr>
        </p:nvPicPr>
        <p:blipFill>
          <a:blip r:embed="rId2"/>
          <a:srcRect/>
          <a:stretch>
            <a:fillRect/>
          </a:stretch>
        </p:blipFill>
        <p:spPr>
          <a:xfrm>
            <a:off x="1295400" y="1676400"/>
            <a:ext cx="2286000" cy="2286000"/>
          </a:xfrm>
          <a:noFill/>
          <a:ln/>
        </p:spPr>
      </p:pic>
      <p:pic>
        <p:nvPicPr>
          <p:cNvPr id="136197" name="Picture 4" descr="MCj02869300000[1]"/>
          <p:cNvPicPr>
            <a:picLocks noChangeAspect="1" noChangeArrowheads="1"/>
          </p:cNvPicPr>
          <p:nvPr/>
        </p:nvPicPr>
        <p:blipFill>
          <a:blip r:embed="rId3"/>
          <a:srcRect/>
          <a:stretch>
            <a:fillRect/>
          </a:stretch>
        </p:blipFill>
        <p:spPr bwMode="auto">
          <a:xfrm>
            <a:off x="3886200" y="2819400"/>
            <a:ext cx="4038600" cy="28511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2"/>
          </p:nvPr>
        </p:nvSpPr>
        <p:spPr/>
        <p:txBody>
          <a:bodyPr/>
          <a:lstStyle/>
          <a:p>
            <a:pPr>
              <a:defRPr/>
            </a:pPr>
            <a:fld id="{1A44131E-29C4-4F15-853F-A24EEE58CA30}" type="datetime1">
              <a:rPr lang="en-US"/>
              <a:pPr>
                <a:defRPr/>
              </a:pPr>
              <a:t>9/26/2011</a:t>
            </a:fld>
            <a:endParaRPr lang="en-US"/>
          </a:p>
        </p:txBody>
      </p:sp>
      <p:sp>
        <p:nvSpPr>
          <p:cNvPr id="134146" name="Rectangle 2"/>
          <p:cNvSpPr>
            <a:spLocks noGrp="1"/>
          </p:cNvSpPr>
          <p:nvPr>
            <p:ph type="title"/>
          </p:nvPr>
        </p:nvSpPr>
        <p:spPr bwMode="auto">
          <a:noFill/>
        </p:spPr>
        <p:txBody>
          <a:bodyPr wrap="square" numCol="1" anchorCtr="0" compatLnSpc="1">
            <a:prstTxWarp prst="textNoShape">
              <a:avLst/>
            </a:prstTxWarp>
          </a:bodyPr>
          <a:lstStyle/>
          <a:p>
            <a:r>
              <a:rPr lang="en-US" smtClean="0"/>
              <a:t>College Workshops, Rm 104</a:t>
            </a:r>
          </a:p>
        </p:txBody>
      </p:sp>
      <p:sp>
        <p:nvSpPr>
          <p:cNvPr id="134147" name="Rectangle 3"/>
          <p:cNvSpPr>
            <a:spLocks noGrp="1"/>
          </p:cNvSpPr>
          <p:nvPr>
            <p:ph type="body" idx="1"/>
          </p:nvPr>
        </p:nvSpPr>
        <p:spPr>
          <a:xfrm>
            <a:off x="457200" y="1371600"/>
            <a:ext cx="7620000" cy="5029200"/>
          </a:xfrm>
        </p:spPr>
        <p:txBody>
          <a:bodyPr/>
          <a:lstStyle/>
          <a:p>
            <a:r>
              <a:rPr lang="en-US" smtClean="0"/>
              <a:t>Tentative Dates, After-school in Computer Lab 104</a:t>
            </a:r>
          </a:p>
          <a:p>
            <a:pPr lvl="1"/>
            <a:r>
              <a:rPr lang="en-US" b="1" smtClean="0">
                <a:solidFill>
                  <a:srgbClr val="0A0A98"/>
                </a:solidFill>
              </a:rPr>
              <a:t>Wednesday, Oct. 26</a:t>
            </a:r>
          </a:p>
          <a:p>
            <a:pPr lvl="1"/>
            <a:r>
              <a:rPr lang="en-US" b="1" smtClean="0">
                <a:solidFill>
                  <a:srgbClr val="0A0A98"/>
                </a:solidFill>
              </a:rPr>
              <a:t>Thursday, Oct. 27 </a:t>
            </a:r>
          </a:p>
          <a:p>
            <a:pPr lvl="1"/>
            <a:r>
              <a:rPr lang="en-US" b="1" smtClean="0">
                <a:solidFill>
                  <a:srgbClr val="0A0A98"/>
                </a:solidFill>
              </a:rPr>
              <a:t>Wednesday, Nov. 2</a:t>
            </a:r>
          </a:p>
          <a:p>
            <a:pPr lvl="1"/>
            <a:r>
              <a:rPr lang="en-US" b="1" smtClean="0">
                <a:solidFill>
                  <a:srgbClr val="0A0A98"/>
                </a:solidFill>
              </a:rPr>
              <a:t>Thursday, Nov. 10</a:t>
            </a:r>
          </a:p>
          <a:p>
            <a:pPr lvl="1"/>
            <a:r>
              <a:rPr lang="en-US" b="1" smtClean="0">
                <a:solidFill>
                  <a:srgbClr val="0A0A98"/>
                </a:solidFill>
              </a:rPr>
              <a:t>Wednesday, Nov. 16</a:t>
            </a:r>
          </a:p>
          <a:p>
            <a:pPr lvl="1"/>
            <a:r>
              <a:rPr lang="en-US" b="1" smtClean="0">
                <a:solidFill>
                  <a:srgbClr val="0A0A98"/>
                </a:solidFill>
              </a:rPr>
              <a:t>Thursday, Nov. 17</a:t>
            </a:r>
          </a:p>
          <a:p>
            <a:pPr lvl="1"/>
            <a:r>
              <a:rPr lang="en-US" b="1" smtClean="0">
                <a:solidFill>
                  <a:srgbClr val="0A0A98"/>
                </a:solidFill>
              </a:rPr>
              <a:t>Monday, Nov. 21</a:t>
            </a:r>
          </a:p>
          <a:p>
            <a:pPr lvl="1"/>
            <a:r>
              <a:rPr lang="en-US" b="1" smtClean="0">
                <a:solidFill>
                  <a:srgbClr val="0A0A98"/>
                </a:solidFill>
              </a:rPr>
              <a:t>Tuesday, Nov. 22</a:t>
            </a:r>
          </a:p>
          <a:p>
            <a:pPr lvl="1"/>
            <a:r>
              <a:rPr lang="en-US" b="1" smtClean="0">
                <a:solidFill>
                  <a:schemeClr val="hlink"/>
                </a:solidFill>
              </a:rPr>
              <a:t>Monday, Nov. 28</a:t>
            </a:r>
          </a:p>
          <a:p>
            <a:pPr lvl="1"/>
            <a:r>
              <a:rPr lang="en-US" b="1" smtClean="0">
                <a:solidFill>
                  <a:schemeClr val="hlink"/>
                </a:solidFill>
              </a:rPr>
              <a:t>Tuesday, Nov. 29</a:t>
            </a:r>
          </a:p>
          <a:p>
            <a:pPr lvl="1"/>
            <a:r>
              <a:rPr lang="en-US" b="1" u="sng" smtClean="0">
                <a:solidFill>
                  <a:schemeClr val="hlink"/>
                </a:solidFill>
              </a:rPr>
              <a:t>DEADLINE for UC/CSU on November 30. </a:t>
            </a:r>
          </a:p>
          <a:p>
            <a:pPr lvl="1"/>
            <a:r>
              <a:rPr lang="en-US" b="1" smtClean="0">
                <a:solidFill>
                  <a:schemeClr val="hlink"/>
                </a:solidFill>
              </a:rPr>
              <a:t>Aim to finish applications before Nov. 22! </a:t>
            </a:r>
          </a:p>
        </p:txBody>
      </p:sp>
      <p:pic>
        <p:nvPicPr>
          <p:cNvPr id="134148" name="Picture 4"/>
          <p:cNvPicPr>
            <a:picLocks noChangeAspect="1" noChangeArrowheads="1"/>
          </p:cNvPicPr>
          <p:nvPr/>
        </p:nvPicPr>
        <p:blipFill>
          <a:blip r:embed="rId2"/>
          <a:srcRect/>
          <a:stretch>
            <a:fillRect/>
          </a:stretch>
        </p:blipFill>
        <p:spPr bwMode="auto">
          <a:xfrm>
            <a:off x="5786438" y="4038600"/>
            <a:ext cx="3357562" cy="2544763"/>
          </a:xfrm>
          <a:prstGeom prst="rect">
            <a:avLst/>
          </a:prstGeom>
          <a:noFill/>
        </p:spPr>
      </p:pic>
      <p:pic>
        <p:nvPicPr>
          <p:cNvPr id="134149" name="Picture 5"/>
          <p:cNvPicPr>
            <a:picLocks noChangeAspect="1" noChangeArrowheads="1"/>
          </p:cNvPicPr>
          <p:nvPr/>
        </p:nvPicPr>
        <p:blipFill>
          <a:blip r:embed="rId3"/>
          <a:srcRect/>
          <a:stretch>
            <a:fillRect/>
          </a:stretch>
        </p:blipFill>
        <p:spPr bwMode="auto">
          <a:xfrm>
            <a:off x="3886200" y="2057400"/>
            <a:ext cx="3662363" cy="2416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4148"/>
                                        </p:tgtEl>
                                        <p:attrNameLst>
                                          <p:attrName>style.visibility</p:attrName>
                                        </p:attrNameLst>
                                      </p:cBhvr>
                                      <p:to>
                                        <p:strVal val="visible"/>
                                      </p:to>
                                    </p:set>
                                    <p:animEffect transition="in" filter="blinds(horizontal)">
                                      <p:cBhvr>
                                        <p:cTn id="7" dur="500"/>
                                        <p:tgtEl>
                                          <p:spTgt spid="134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pPr>
              <a:defRPr/>
            </a:pPr>
            <a:fld id="{1C1133DB-D137-4AD8-B549-E437D0126620}" type="datetime1">
              <a:rPr lang="en-US"/>
              <a:pPr>
                <a:defRPr/>
              </a:pPr>
              <a:t>9/26/2011</a:t>
            </a:fld>
            <a:endParaRPr lang="en-US"/>
          </a:p>
        </p:txBody>
      </p:sp>
      <p:sp>
        <p:nvSpPr>
          <p:cNvPr id="135170" name="Rectangle 2"/>
          <p:cNvSpPr>
            <a:spLocks noGrp="1"/>
          </p:cNvSpPr>
          <p:nvPr>
            <p:ph type="title"/>
          </p:nvPr>
        </p:nvSpPr>
        <p:spPr bwMode="auto">
          <a:noFill/>
        </p:spPr>
        <p:txBody>
          <a:bodyPr wrap="square" numCol="1" anchorCtr="0" compatLnSpc="1">
            <a:prstTxWarp prst="textNoShape">
              <a:avLst/>
            </a:prstTxWarp>
          </a:bodyPr>
          <a:lstStyle/>
          <a:p>
            <a:r>
              <a:rPr lang="en-US" u="sng" smtClean="0"/>
              <a:t>Important Tips</a:t>
            </a:r>
            <a:r>
              <a:rPr lang="en-US" smtClean="0"/>
              <a:t>	</a:t>
            </a:r>
          </a:p>
        </p:txBody>
      </p:sp>
      <p:sp>
        <p:nvSpPr>
          <p:cNvPr id="135171" name="Rectangle 3"/>
          <p:cNvSpPr>
            <a:spLocks noGrp="1"/>
          </p:cNvSpPr>
          <p:nvPr>
            <p:ph type="body" idx="1"/>
          </p:nvPr>
        </p:nvSpPr>
        <p:spPr>
          <a:xfrm>
            <a:off x="152400" y="1600200"/>
            <a:ext cx="8229600" cy="4800600"/>
          </a:xfrm>
        </p:spPr>
        <p:txBody>
          <a:bodyPr/>
          <a:lstStyle/>
          <a:p>
            <a:r>
              <a:rPr lang="en-US" sz="3600" smtClean="0"/>
              <a:t>Apply broadly! </a:t>
            </a:r>
          </a:p>
          <a:p>
            <a:r>
              <a:rPr lang="en-US" sz="3600" smtClean="0"/>
              <a:t>Remember your username &amp; passwords</a:t>
            </a:r>
          </a:p>
          <a:p>
            <a:r>
              <a:rPr lang="en-US" sz="3600" smtClean="0"/>
              <a:t>Check your e-mail &amp; college-portal sites</a:t>
            </a:r>
          </a:p>
          <a:p>
            <a:r>
              <a:rPr lang="en-US" sz="3600" smtClean="0"/>
              <a:t>Senior year grades still very important.</a:t>
            </a:r>
          </a:p>
          <a:p>
            <a:pPr lvl="1"/>
            <a:r>
              <a:rPr lang="en-US" sz="3300" smtClean="0"/>
              <a:t>No D/F, make sure to keep up grades!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2"/>
          </p:nvPr>
        </p:nvSpPr>
        <p:spPr/>
        <p:txBody>
          <a:bodyPr/>
          <a:lstStyle/>
          <a:p>
            <a:pPr>
              <a:defRPr/>
            </a:pPr>
            <a:fld id="{76A3EC93-584D-4817-9FF0-1D291D3D67C5}" type="datetime1">
              <a:rPr lang="en-US"/>
              <a:pPr>
                <a:defRPr/>
              </a:pPr>
              <a:t>9/26/2011</a:t>
            </a:fld>
            <a:endParaRPr lang="en-US"/>
          </a:p>
        </p:txBody>
      </p:sp>
      <p:sp>
        <p:nvSpPr>
          <p:cNvPr id="91138" name="Rectangle 2"/>
          <p:cNvSpPr>
            <a:spLocks noGrp="1"/>
          </p:cNvSpPr>
          <p:nvPr>
            <p:ph type="title"/>
          </p:nvPr>
        </p:nvSpPr>
        <p:spPr bwMode="auto">
          <a:noFill/>
        </p:spPr>
        <p:txBody>
          <a:bodyPr wrap="square" numCol="1" anchorCtr="0" compatLnSpc="1">
            <a:prstTxWarp prst="textNoShape">
              <a:avLst/>
            </a:prstTxWarp>
          </a:bodyPr>
          <a:lstStyle/>
          <a:p>
            <a:r>
              <a:rPr lang="en-US" smtClean="0"/>
              <a:t>Financial-Aid &amp; Scholarship	</a:t>
            </a:r>
          </a:p>
        </p:txBody>
      </p:sp>
      <p:sp>
        <p:nvSpPr>
          <p:cNvPr id="91139" name="Rectangle 3"/>
          <p:cNvSpPr>
            <a:spLocks noGrp="1"/>
          </p:cNvSpPr>
          <p:nvPr>
            <p:ph type="body" idx="1"/>
          </p:nvPr>
        </p:nvSpPr>
        <p:spPr/>
        <p:txBody>
          <a:bodyPr/>
          <a:lstStyle/>
          <a:p>
            <a:pPr eaLnBrk="1" hangingPunct="1">
              <a:buFont typeface="Wingdings" pitchFamily="2" charset="2"/>
              <a:buNone/>
            </a:pPr>
            <a:r>
              <a:rPr lang="en-US" altLang="zh-TW" b="1" u="sng" smtClean="0">
                <a:solidFill>
                  <a:schemeClr val="hlink"/>
                </a:solidFill>
              </a:rPr>
              <a:t>FAFSA: Free Application for Federal Student Aid</a:t>
            </a:r>
          </a:p>
          <a:p>
            <a:pPr eaLnBrk="1" hangingPunct="1">
              <a:buFont typeface="Wingdings" pitchFamily="2" charset="2"/>
              <a:buNone/>
            </a:pPr>
            <a:r>
              <a:rPr lang="en-US" altLang="zh-TW" b="1" smtClean="0"/>
              <a:t>Apply starting </a:t>
            </a:r>
            <a:r>
              <a:rPr lang="en-US" altLang="zh-TW" b="1" i="1" u="sng" smtClean="0"/>
              <a:t>January 1</a:t>
            </a:r>
            <a:r>
              <a:rPr lang="en-US" altLang="zh-TW" b="1" smtClean="0"/>
              <a:t>, Deadline: MARCH 2</a:t>
            </a:r>
            <a:endParaRPr lang="zh-CN" altLang="en-US" b="1" smtClean="0">
              <a:ea typeface="PMingLiU" pitchFamily="18" charset="-120"/>
            </a:endParaRPr>
          </a:p>
          <a:p>
            <a:pPr eaLnBrk="1" hangingPunct="1">
              <a:buFont typeface="Wingdings" pitchFamily="2" charset="2"/>
              <a:buChar char="q"/>
            </a:pPr>
            <a:r>
              <a:rPr lang="en-US" altLang="zh-CN" sz="2600" b="1" smtClean="0"/>
              <a:t>      </a:t>
            </a:r>
            <a:r>
              <a:rPr lang="en-US" altLang="zh-CN" sz="2600" b="1" smtClean="0">
                <a:hlinkClick r:id="rId2"/>
              </a:rPr>
              <a:t>http://www.fafsa.gov/</a:t>
            </a:r>
            <a:endParaRPr lang="en-US" altLang="zh-CN" sz="2600" b="1" smtClean="0"/>
          </a:p>
          <a:p>
            <a:pPr eaLnBrk="1" hangingPunct="1">
              <a:buFont typeface="Wingdings" pitchFamily="2" charset="2"/>
              <a:buNone/>
            </a:pPr>
            <a:endParaRPr lang="en-US" altLang="zh-CN" sz="2600" b="1" smtClean="0"/>
          </a:p>
          <a:p>
            <a:pPr eaLnBrk="1" hangingPunct="1">
              <a:buFont typeface="Wingdings" pitchFamily="2" charset="2"/>
              <a:buNone/>
            </a:pPr>
            <a:r>
              <a:rPr lang="en-US" altLang="zh-CN" sz="2600" b="1" u="sng" smtClean="0">
                <a:solidFill>
                  <a:schemeClr val="hlink"/>
                </a:solidFill>
              </a:rPr>
              <a:t>CSS Profile (private colleges)</a:t>
            </a:r>
          </a:p>
          <a:p>
            <a:pPr eaLnBrk="1" hangingPunct="1">
              <a:buFont typeface="Wingdings" pitchFamily="2" charset="2"/>
              <a:buChar char="q"/>
            </a:pPr>
            <a:r>
              <a:rPr lang="en-US" altLang="zh-CN" b="1" smtClean="0"/>
              <a:t>	profile</a:t>
            </a:r>
            <a:r>
              <a:rPr lang="en-US" altLang="zh-CN" smtClean="0"/>
              <a:t>online.collegeboard.com/ </a:t>
            </a:r>
            <a:endParaRPr lang="en-US" altLang="zh-CN" sz="2600" b="1" smtClean="0"/>
          </a:p>
          <a:p>
            <a:pPr eaLnBrk="1" hangingPunct="1">
              <a:buFont typeface="Wingdings" pitchFamily="2" charset="2"/>
              <a:buNone/>
            </a:pPr>
            <a:endParaRPr lang="en-US" altLang="zh-CN" sz="2600" b="1" smtClean="0"/>
          </a:p>
          <a:p>
            <a:pPr eaLnBrk="1" hangingPunct="1">
              <a:buFont typeface="Wingdings" pitchFamily="2" charset="2"/>
              <a:buNone/>
            </a:pPr>
            <a:r>
              <a:rPr lang="en-US" altLang="zh-CN" sz="2600" b="1" u="sng" smtClean="0">
                <a:solidFill>
                  <a:schemeClr val="hlink"/>
                </a:solidFill>
              </a:rPr>
              <a:t>SCHOLARSHIPS:</a:t>
            </a:r>
          </a:p>
          <a:p>
            <a:pPr eaLnBrk="1" hangingPunct="1">
              <a:buFont typeface="Wingdings" pitchFamily="2" charset="2"/>
              <a:buNone/>
            </a:pPr>
            <a:r>
              <a:rPr lang="en-US" altLang="zh-CN" sz="2600" b="1" smtClean="0"/>
              <a:t>Galileoweb.org/college/scholarships</a:t>
            </a:r>
          </a:p>
          <a:p>
            <a:endParaRPr lang="en-US" smtClean="0"/>
          </a:p>
        </p:txBody>
      </p:sp>
      <p:pic>
        <p:nvPicPr>
          <p:cNvPr id="91140" name="Picture 4" descr="MCj04316310000[1]"/>
          <p:cNvPicPr>
            <a:picLocks noChangeAspect="1" noChangeArrowheads="1"/>
          </p:cNvPicPr>
          <p:nvPr/>
        </p:nvPicPr>
        <p:blipFill>
          <a:blip r:embed="rId3"/>
          <a:srcRect/>
          <a:stretch>
            <a:fillRect/>
          </a:stretch>
        </p:blipFill>
        <p:spPr bwMode="auto">
          <a:xfrm>
            <a:off x="5791200" y="4191000"/>
            <a:ext cx="2362200" cy="2362200"/>
          </a:xfrm>
          <a:prstGeom prst="rect">
            <a:avLst/>
          </a:prstGeom>
          <a:noFill/>
          <a:ln w="9525">
            <a:noFill/>
            <a:miter lim="800000"/>
            <a:headEnd/>
            <a:tailEnd/>
          </a:ln>
        </p:spPr>
      </p:pic>
      <p:sp>
        <p:nvSpPr>
          <p:cNvPr id="91141" name="Text Box 5"/>
          <p:cNvSpPr txBox="1">
            <a:spLocks noChangeArrowheads="1"/>
          </p:cNvSpPr>
          <p:nvPr/>
        </p:nvSpPr>
        <p:spPr bwMode="auto">
          <a:xfrm>
            <a:off x="609600" y="1066800"/>
            <a:ext cx="6477000" cy="366713"/>
          </a:xfrm>
          <a:prstGeom prst="rect">
            <a:avLst/>
          </a:prstGeom>
          <a:noFill/>
          <a:ln w="9525">
            <a:noFill/>
            <a:miter lim="800000"/>
            <a:headEnd/>
            <a:tailEnd/>
          </a:ln>
          <a:effectLst/>
        </p:spPr>
        <p:txBody>
          <a:bodyPr>
            <a:spAutoFit/>
          </a:bodyPr>
          <a:lstStyle/>
          <a:p>
            <a:pPr>
              <a:spcBef>
                <a:spcPct val="50000"/>
              </a:spcBef>
            </a:pPr>
            <a:r>
              <a:rPr lang="en-US" sz="1800" u="sng"/>
              <a:t>A College Education </a:t>
            </a:r>
            <a:r>
              <a:rPr lang="en-US" sz="1800" i="1" u="sng"/>
              <a:t>is</a:t>
            </a:r>
            <a:r>
              <a:rPr lang="en-US" sz="1800" u="sng"/>
              <a:t> Affordable with Financial-Aid!!!!</a:t>
            </a:r>
          </a:p>
        </p:txBody>
      </p:sp>
      <p:sp>
        <p:nvSpPr>
          <p:cNvPr id="91142" name="Text Box 6"/>
          <p:cNvSpPr txBox="1">
            <a:spLocks noChangeArrowheads="1"/>
          </p:cNvSpPr>
          <p:nvPr/>
        </p:nvSpPr>
        <p:spPr bwMode="auto">
          <a:xfrm>
            <a:off x="6096000" y="2209800"/>
            <a:ext cx="2057400" cy="1476375"/>
          </a:xfrm>
          <a:prstGeom prst="rect">
            <a:avLst/>
          </a:prstGeom>
          <a:solidFill>
            <a:srgbClr val="FFFF99"/>
          </a:solidFill>
          <a:ln w="9525">
            <a:solidFill>
              <a:schemeClr val="tx1"/>
            </a:solidFill>
            <a:miter lim="800000"/>
            <a:headEnd/>
            <a:tailEnd/>
          </a:ln>
          <a:effectLst/>
        </p:spPr>
        <p:txBody>
          <a:bodyPr>
            <a:spAutoFit/>
          </a:bodyPr>
          <a:lstStyle/>
          <a:p>
            <a:pPr>
              <a:spcBef>
                <a:spcPct val="50000"/>
              </a:spcBef>
            </a:pPr>
            <a:r>
              <a:rPr lang="en-US" sz="1800" b="1"/>
              <a:t>Family Income</a:t>
            </a:r>
          </a:p>
          <a:p>
            <a:pPr>
              <a:spcBef>
                <a:spcPct val="50000"/>
              </a:spcBef>
            </a:pPr>
            <a:r>
              <a:rPr lang="en-US" sz="1800" b="1"/>
              <a:t># of Family Household</a:t>
            </a:r>
          </a:p>
          <a:p>
            <a:pPr>
              <a:spcBef>
                <a:spcPct val="50000"/>
              </a:spcBef>
            </a:pPr>
            <a:r>
              <a:rPr lang="en-US" sz="1800" b="1"/>
              <a:t># Assets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42"/>
                                        </p:tgtEl>
                                        <p:attrNameLst>
                                          <p:attrName>style.visibility</p:attrName>
                                        </p:attrNameLst>
                                      </p:cBhvr>
                                      <p:to>
                                        <p:strVal val="visible"/>
                                      </p:to>
                                    </p:set>
                                    <p:animEffect transition="in" filter="blinds(horizontal)">
                                      <p:cBhvr>
                                        <p:cTn id="7" dur="500"/>
                                        <p:tgtEl>
                                          <p:spTgt spid="91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999</TotalTime>
  <Words>2912</Words>
  <Application>Microsoft Office PowerPoint</Application>
  <PresentationFormat>On-screen Show (4:3)</PresentationFormat>
  <Paragraphs>587</Paragraphs>
  <Slides>65</Slides>
  <Notes>1</Notes>
  <HiddenSlides>0</HiddenSlides>
  <MMClips>0</MMClips>
  <ScaleCrop>false</ScaleCrop>
  <HeadingPairs>
    <vt:vector size="8" baseType="variant">
      <vt:variant>
        <vt:lpstr>Fonts Used</vt:lpstr>
      </vt:variant>
      <vt:variant>
        <vt:i4>12</vt:i4>
      </vt:variant>
      <vt:variant>
        <vt:lpstr>Design Template</vt:lpstr>
      </vt:variant>
      <vt:variant>
        <vt:i4>1</vt:i4>
      </vt:variant>
      <vt:variant>
        <vt:lpstr>Embedded OLE Servers</vt:lpstr>
      </vt:variant>
      <vt:variant>
        <vt:i4>1</vt:i4>
      </vt:variant>
      <vt:variant>
        <vt:lpstr>Slide Titles</vt:lpstr>
      </vt:variant>
      <vt:variant>
        <vt:i4>65</vt:i4>
      </vt:variant>
    </vt:vector>
  </HeadingPairs>
  <TitlesOfParts>
    <vt:vector size="79" baseType="lpstr">
      <vt:lpstr>Arial</vt:lpstr>
      <vt:lpstr>Cambria</vt:lpstr>
      <vt:lpstr>Calibri</vt:lpstr>
      <vt:lpstr>Times New Roman</vt:lpstr>
      <vt:lpstr>Wingdings</vt:lpstr>
      <vt:lpstr>Garamond</vt:lpstr>
      <vt:lpstr>Verdana</vt:lpstr>
      <vt:lpstr>American Typewriter</vt:lpstr>
      <vt:lpstr>ＭＳ Ｐゴシック</vt:lpstr>
      <vt:lpstr>宋体</vt:lpstr>
      <vt:lpstr>PMingLiU</vt:lpstr>
      <vt:lpstr>Wingdings 2</vt:lpstr>
      <vt:lpstr>Adjacency</vt:lpstr>
      <vt:lpstr>Chart</vt:lpstr>
      <vt:lpstr> College Presentation  </vt:lpstr>
      <vt:lpstr>You</vt:lpstr>
      <vt:lpstr>Slide 3</vt:lpstr>
      <vt:lpstr>College Ambassadors </vt:lpstr>
      <vt:lpstr>Summary of Deadlines: </vt:lpstr>
      <vt:lpstr>College Presentations</vt:lpstr>
      <vt:lpstr>College Workshops, Rm 104</vt:lpstr>
      <vt:lpstr>Important Tips </vt:lpstr>
      <vt:lpstr>Financial-Aid &amp; Scholarship </vt:lpstr>
      <vt:lpstr>Free application for Federal Student Aid: Fafsa.gov</vt:lpstr>
      <vt:lpstr>Fee-Waivers: College Apps</vt:lpstr>
      <vt:lpstr>College Fair Tips </vt:lpstr>
      <vt:lpstr>Sending SAT/ACT Scores</vt:lpstr>
      <vt:lpstr>CSU: ELM/EPT exams</vt:lpstr>
      <vt:lpstr>EOP: Educational Opportunity Program </vt:lpstr>
      <vt:lpstr>Letter of Recommendation</vt:lpstr>
      <vt:lpstr>How to Choose a College? </vt:lpstr>
      <vt:lpstr>California Colleges </vt:lpstr>
      <vt:lpstr>Slide 19</vt:lpstr>
      <vt:lpstr>Segments of Higher Education </vt:lpstr>
      <vt:lpstr> University of California</vt:lpstr>
      <vt:lpstr>Universityofcalifornia.edu/admissions/ </vt:lpstr>
      <vt:lpstr>California State University</vt:lpstr>
      <vt:lpstr>csumentor.edu</vt:lpstr>
      <vt:lpstr>Community Colleges</vt:lpstr>
      <vt:lpstr>Slide 26</vt:lpstr>
      <vt:lpstr>Slide 27</vt:lpstr>
      <vt:lpstr>456 private colleges</vt:lpstr>
      <vt:lpstr>Early Decision, Action vs. Regular</vt:lpstr>
      <vt:lpstr>Slide 30</vt:lpstr>
      <vt:lpstr>UC/CSU/Private ADMISSIONS REQUIREMENTS</vt:lpstr>
      <vt:lpstr>Subject Requirements</vt:lpstr>
      <vt:lpstr>TEST REQUIREMENTS</vt:lpstr>
      <vt:lpstr>SAT II Subjects</vt:lpstr>
      <vt:lpstr>SAT vs. ACT</vt:lpstr>
      <vt:lpstr>SAT, ACT Test Dates</vt:lpstr>
      <vt:lpstr>CSUMENTOR.ORG</vt:lpstr>
      <vt:lpstr>Calculating UC &amp; CSU GPA</vt:lpstr>
      <vt:lpstr>Slide 39</vt:lpstr>
      <vt:lpstr>UC Selection Process</vt:lpstr>
      <vt:lpstr>Reviewed vs. Selection</vt:lpstr>
      <vt:lpstr>Comprehensive Review</vt:lpstr>
      <vt:lpstr>Personal Statement </vt:lpstr>
      <vt:lpstr>Personal Statement Prompt</vt:lpstr>
      <vt:lpstr>Additional Comments Section</vt:lpstr>
      <vt:lpstr>What are the rules on repeating courses? </vt:lpstr>
      <vt:lpstr>Community College </vt:lpstr>
      <vt:lpstr>Students choose Community College …Transfer</vt:lpstr>
      <vt:lpstr>Transfer</vt:lpstr>
      <vt:lpstr>Strong Priority is Given to Transfers from the California Community Colleges</vt:lpstr>
      <vt:lpstr> UC Student Retention &amp;  Graduation Rates</vt:lpstr>
      <vt:lpstr>Admission Criteria for Transferring Juniors</vt:lpstr>
      <vt:lpstr>The Importance of Major Preparation</vt:lpstr>
      <vt:lpstr>HUGO MORA</vt:lpstr>
      <vt:lpstr>Students choose community college … specialized training</vt:lpstr>
      <vt:lpstr>Career Opportunities</vt:lpstr>
      <vt:lpstr>Who enrolls in Community College?</vt:lpstr>
      <vt:lpstr>Slide 58</vt:lpstr>
      <vt:lpstr>The Admission Process</vt:lpstr>
      <vt:lpstr>Comprehensive Support Services</vt:lpstr>
      <vt:lpstr>‘Best Advice’ for High School Students</vt:lpstr>
      <vt:lpstr>‘Best Advice’ for High School Students</vt:lpstr>
      <vt:lpstr>Resources:</vt:lpstr>
      <vt:lpstr>THANK YOU!</vt:lpstr>
      <vt:lpstr>Questions</vt:lpstr>
    </vt:vector>
  </TitlesOfParts>
  <Company>SFUSD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hawkinsb</dc:creator>
  <cp:lastModifiedBy>AACE TS</cp:lastModifiedBy>
  <cp:revision>21</cp:revision>
  <dcterms:created xsi:type="dcterms:W3CDTF">2011-09-20T17:11:54Z</dcterms:created>
  <dcterms:modified xsi:type="dcterms:W3CDTF">2011-09-26T08:57:42Z</dcterms:modified>
</cp:coreProperties>
</file>